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22" r:id="rId5"/>
    <p:sldMasterId id="2147483654" r:id="rId6"/>
    <p:sldMasterId id="2147483723" r:id="rId7"/>
    <p:sldMasterId id="2147483725" r:id="rId8"/>
    <p:sldMasterId id="2147483672" r:id="rId9"/>
    <p:sldMasterId id="2147483727" r:id="rId10"/>
    <p:sldMasterId id="2147483729" r:id="rId11"/>
    <p:sldMasterId id="2147483648" r:id="rId12"/>
  </p:sldMasterIdLst>
  <p:notesMasterIdLst>
    <p:notesMasterId r:id="rId30"/>
  </p:notesMasterIdLst>
  <p:sldIdLst>
    <p:sldId id="282" r:id="rId13"/>
    <p:sldId id="257" r:id="rId14"/>
    <p:sldId id="258" r:id="rId15"/>
    <p:sldId id="270" r:id="rId16"/>
    <p:sldId id="313" r:id="rId17"/>
    <p:sldId id="272" r:id="rId18"/>
    <p:sldId id="311" r:id="rId19"/>
    <p:sldId id="314" r:id="rId20"/>
    <p:sldId id="312" r:id="rId21"/>
    <p:sldId id="315" r:id="rId22"/>
    <p:sldId id="318" r:id="rId23"/>
    <p:sldId id="320" r:id="rId24"/>
    <p:sldId id="325" r:id="rId25"/>
    <p:sldId id="326" r:id="rId26"/>
    <p:sldId id="321" r:id="rId27"/>
    <p:sldId id="327" r:id="rId28"/>
    <p:sldId id="31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i Thomas" initials="KT" lastIdx="1" clrIdx="0">
    <p:extLst>
      <p:ext uri="{19B8F6BF-5375-455C-9EA6-DF929625EA0E}">
        <p15:presenceInfo xmlns:p15="http://schemas.microsoft.com/office/powerpoint/2012/main" userId="Kili 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565B"/>
    <a:srgbClr val="EE7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0C25D-46A1-B06D-8F64-634DFB5C0508}" v="79" dt="2023-03-21T11:59:49.216"/>
    <p1510:client id="{99A9DC2D-64EC-FB06-6FE7-4F88D1871C24}" v="25" dt="2023-03-22T18:19:34.438"/>
    <p1510:client id="{CC18DC50-B0CC-47E3-B5C9-956AB8F7DB55}" v="497" dt="2023-03-20T18:41:47.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19" autoAdjust="0"/>
    <p:restoredTop sz="94660"/>
  </p:normalViewPr>
  <p:slideViewPr>
    <p:cSldViewPr snapToGrid="0">
      <p:cViewPr varScale="1">
        <p:scale>
          <a:sx n="121" d="100"/>
          <a:sy n="121" d="100"/>
        </p:scale>
        <p:origin x="114" y="1026"/>
      </p:cViewPr>
      <p:guideLst>
        <p:guide orient="horz" pos="91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Fitzgerald" userId="aa7afa3c-78a3-4a1a-b7c3-e747f39b1e51" providerId="ADAL" clId="{CC18DC50-B0CC-47E3-B5C9-956AB8F7DB55}"/>
    <pc:docChg chg="undo custSel addSld delSld modSld sldOrd addMainMaster modMainMaster">
      <pc:chgData name="Claire Fitzgerald" userId="aa7afa3c-78a3-4a1a-b7c3-e747f39b1e51" providerId="ADAL" clId="{CC18DC50-B0CC-47E3-B5C9-956AB8F7DB55}" dt="2023-03-20T18:45:38.986" v="1459" actId="13926"/>
      <pc:docMkLst>
        <pc:docMk/>
      </pc:docMkLst>
      <pc:sldChg chg="del">
        <pc:chgData name="Claire Fitzgerald" userId="aa7afa3c-78a3-4a1a-b7c3-e747f39b1e51" providerId="ADAL" clId="{CC18DC50-B0CC-47E3-B5C9-956AB8F7DB55}" dt="2023-03-20T18:06:56.207" v="396" actId="47"/>
        <pc:sldMkLst>
          <pc:docMk/>
          <pc:sldMk cId="211739267" sldId="262"/>
        </pc:sldMkLst>
      </pc:sldChg>
      <pc:sldChg chg="modSp">
        <pc:chgData name="Claire Fitzgerald" userId="aa7afa3c-78a3-4a1a-b7c3-e747f39b1e51" providerId="ADAL" clId="{CC18DC50-B0CC-47E3-B5C9-956AB8F7DB55}" dt="2023-03-20T16:30:28.783" v="395" actId="20577"/>
        <pc:sldMkLst>
          <pc:docMk/>
          <pc:sldMk cId="3186408252" sldId="270"/>
        </pc:sldMkLst>
        <pc:graphicFrameChg chg="mod">
          <ac:chgData name="Claire Fitzgerald" userId="aa7afa3c-78a3-4a1a-b7c3-e747f39b1e51" providerId="ADAL" clId="{CC18DC50-B0CC-47E3-B5C9-956AB8F7DB55}" dt="2023-03-20T16:30:28.783" v="395" actId="20577"/>
          <ac:graphicFrameMkLst>
            <pc:docMk/>
            <pc:sldMk cId="3186408252" sldId="270"/>
            <ac:graphicFrameMk id="5" creationId="{1ADE77CB-096B-D66D-310E-94D7B547EA2D}"/>
          </ac:graphicFrameMkLst>
        </pc:graphicFrameChg>
      </pc:sldChg>
      <pc:sldChg chg="del">
        <pc:chgData name="Claire Fitzgerald" userId="aa7afa3c-78a3-4a1a-b7c3-e747f39b1e51" providerId="ADAL" clId="{CC18DC50-B0CC-47E3-B5C9-956AB8F7DB55}" dt="2023-03-20T16:19:43.856" v="11" actId="47"/>
        <pc:sldMkLst>
          <pc:docMk/>
          <pc:sldMk cId="2050402431" sldId="301"/>
        </pc:sldMkLst>
      </pc:sldChg>
      <pc:sldChg chg="delSp modSp mod">
        <pc:chgData name="Claire Fitzgerald" userId="aa7afa3c-78a3-4a1a-b7c3-e747f39b1e51" providerId="ADAL" clId="{CC18DC50-B0CC-47E3-B5C9-956AB8F7DB55}" dt="2023-03-20T18:45:38.986" v="1459" actId="13926"/>
        <pc:sldMkLst>
          <pc:docMk/>
          <pc:sldMk cId="3024972346" sldId="311"/>
        </pc:sldMkLst>
        <pc:spChg chg="mod">
          <ac:chgData name="Claire Fitzgerald" userId="aa7afa3c-78a3-4a1a-b7c3-e747f39b1e51" providerId="ADAL" clId="{CC18DC50-B0CC-47E3-B5C9-956AB8F7DB55}" dt="2023-03-20T18:45:38.986" v="1459" actId="13926"/>
          <ac:spMkLst>
            <pc:docMk/>
            <pc:sldMk cId="3024972346" sldId="311"/>
            <ac:spMk id="3" creationId="{4C2E40BD-E047-1D9E-DE90-1954A4DD6B09}"/>
          </ac:spMkLst>
        </pc:spChg>
        <pc:graphicFrameChg chg="del modGraphic">
          <ac:chgData name="Claire Fitzgerald" userId="aa7afa3c-78a3-4a1a-b7c3-e747f39b1e51" providerId="ADAL" clId="{CC18DC50-B0CC-47E3-B5C9-956AB8F7DB55}" dt="2023-03-20T16:18:19.802" v="10" actId="478"/>
          <ac:graphicFrameMkLst>
            <pc:docMk/>
            <pc:sldMk cId="3024972346" sldId="311"/>
            <ac:graphicFrameMk id="9" creationId="{E90D063C-DF5B-1E42-7F63-D3F05CD757D7}"/>
          </ac:graphicFrameMkLst>
        </pc:graphicFrameChg>
      </pc:sldChg>
      <pc:sldChg chg="modSp mod ord">
        <pc:chgData name="Claire Fitzgerald" userId="aa7afa3c-78a3-4a1a-b7c3-e747f39b1e51" providerId="ADAL" clId="{CC18DC50-B0CC-47E3-B5C9-956AB8F7DB55}" dt="2023-03-20T18:30:42.162" v="1401" actId="6549"/>
        <pc:sldMkLst>
          <pc:docMk/>
          <pc:sldMk cId="3664112786" sldId="312"/>
        </pc:sldMkLst>
        <pc:spChg chg="mod">
          <ac:chgData name="Claire Fitzgerald" userId="aa7afa3c-78a3-4a1a-b7c3-e747f39b1e51" providerId="ADAL" clId="{CC18DC50-B0CC-47E3-B5C9-956AB8F7DB55}" dt="2023-03-20T18:22:23.199" v="912" actId="20577"/>
          <ac:spMkLst>
            <pc:docMk/>
            <pc:sldMk cId="3664112786" sldId="312"/>
            <ac:spMk id="2" creationId="{C0D52D1B-5E43-EA3B-482F-7B919B272178}"/>
          </ac:spMkLst>
        </pc:spChg>
        <pc:spChg chg="mod">
          <ac:chgData name="Claire Fitzgerald" userId="aa7afa3c-78a3-4a1a-b7c3-e747f39b1e51" providerId="ADAL" clId="{CC18DC50-B0CC-47E3-B5C9-956AB8F7DB55}" dt="2023-03-20T18:30:42.162" v="1401" actId="6549"/>
          <ac:spMkLst>
            <pc:docMk/>
            <pc:sldMk cId="3664112786" sldId="312"/>
            <ac:spMk id="3" creationId="{B1B66242-67DE-A962-1DEB-38958D41CC3F}"/>
          </ac:spMkLst>
        </pc:spChg>
      </pc:sldChg>
      <pc:sldChg chg="modSp mod">
        <pc:chgData name="Claire Fitzgerald" userId="aa7afa3c-78a3-4a1a-b7c3-e747f39b1e51" providerId="ADAL" clId="{CC18DC50-B0CC-47E3-B5C9-956AB8F7DB55}" dt="2023-03-20T18:30:57.650" v="1413" actId="20577"/>
        <pc:sldMkLst>
          <pc:docMk/>
          <pc:sldMk cId="3619230066" sldId="314"/>
        </pc:sldMkLst>
        <pc:spChg chg="mod">
          <ac:chgData name="Claire Fitzgerald" userId="aa7afa3c-78a3-4a1a-b7c3-e747f39b1e51" providerId="ADAL" clId="{CC18DC50-B0CC-47E3-B5C9-956AB8F7DB55}" dt="2023-03-20T18:21:43.073" v="896" actId="20577"/>
          <ac:spMkLst>
            <pc:docMk/>
            <pc:sldMk cId="3619230066" sldId="314"/>
            <ac:spMk id="2" creationId="{B44337B0-D26A-EC77-D996-D540276765B6}"/>
          </ac:spMkLst>
        </pc:spChg>
        <pc:spChg chg="mod">
          <ac:chgData name="Claire Fitzgerald" userId="aa7afa3c-78a3-4a1a-b7c3-e747f39b1e51" providerId="ADAL" clId="{CC18DC50-B0CC-47E3-B5C9-956AB8F7DB55}" dt="2023-03-20T18:30:57.650" v="1413" actId="20577"/>
          <ac:spMkLst>
            <pc:docMk/>
            <pc:sldMk cId="3619230066" sldId="314"/>
            <ac:spMk id="3" creationId="{D41C2B6C-2A19-3056-A218-1CF3625C3272}"/>
          </ac:spMkLst>
        </pc:spChg>
      </pc:sldChg>
      <pc:sldChg chg="modSp mod">
        <pc:chgData name="Claire Fitzgerald" userId="aa7afa3c-78a3-4a1a-b7c3-e747f39b1e51" providerId="ADAL" clId="{CC18DC50-B0CC-47E3-B5C9-956AB8F7DB55}" dt="2023-03-20T18:08:02.033" v="417" actId="20577"/>
        <pc:sldMkLst>
          <pc:docMk/>
          <pc:sldMk cId="2682287014" sldId="315"/>
        </pc:sldMkLst>
        <pc:spChg chg="mod">
          <ac:chgData name="Claire Fitzgerald" userId="aa7afa3c-78a3-4a1a-b7c3-e747f39b1e51" providerId="ADAL" clId="{CC18DC50-B0CC-47E3-B5C9-956AB8F7DB55}" dt="2023-03-20T18:08:02.033" v="417" actId="20577"/>
          <ac:spMkLst>
            <pc:docMk/>
            <pc:sldMk cId="2682287014" sldId="315"/>
            <ac:spMk id="3" creationId="{A5FB054B-6D12-8783-C740-9F63CEC5D81A}"/>
          </ac:spMkLst>
        </pc:spChg>
      </pc:sldChg>
      <pc:sldChg chg="modSp new del mod">
        <pc:chgData name="Claire Fitzgerald" userId="aa7afa3c-78a3-4a1a-b7c3-e747f39b1e51" providerId="ADAL" clId="{CC18DC50-B0CC-47E3-B5C9-956AB8F7DB55}" dt="2023-03-20T16:24:30.593" v="51" actId="47"/>
        <pc:sldMkLst>
          <pc:docMk/>
          <pc:sldMk cId="2795793820" sldId="316"/>
        </pc:sldMkLst>
        <pc:spChg chg="mod">
          <ac:chgData name="Claire Fitzgerald" userId="aa7afa3c-78a3-4a1a-b7c3-e747f39b1e51" providerId="ADAL" clId="{CC18DC50-B0CC-47E3-B5C9-956AB8F7DB55}" dt="2023-03-20T16:24:24.549" v="50" actId="122"/>
          <ac:spMkLst>
            <pc:docMk/>
            <pc:sldMk cId="2795793820" sldId="316"/>
            <ac:spMk id="2" creationId="{9CF41615-E40A-F9A5-22F6-34F46C414AB7}"/>
          </ac:spMkLst>
        </pc:spChg>
      </pc:sldChg>
      <pc:sldChg chg="add del">
        <pc:chgData name="Claire Fitzgerald" userId="aa7afa3c-78a3-4a1a-b7c3-e747f39b1e51" providerId="ADAL" clId="{CC18DC50-B0CC-47E3-B5C9-956AB8F7DB55}" dt="2023-03-20T16:23:45.592" v="19" actId="47"/>
        <pc:sldMkLst>
          <pc:docMk/>
          <pc:sldMk cId="2580248714" sldId="317"/>
        </pc:sldMkLst>
      </pc:sldChg>
      <pc:sldChg chg="add ord">
        <pc:chgData name="Claire Fitzgerald" userId="aa7afa3c-78a3-4a1a-b7c3-e747f39b1e51" providerId="ADAL" clId="{CC18DC50-B0CC-47E3-B5C9-956AB8F7DB55}" dt="2023-03-20T18:07:01.370" v="398"/>
        <pc:sldMkLst>
          <pc:docMk/>
          <pc:sldMk cId="2597209458" sldId="318"/>
        </pc:sldMkLst>
      </pc:sldChg>
      <pc:sldChg chg="add del">
        <pc:chgData name="Claire Fitzgerald" userId="aa7afa3c-78a3-4a1a-b7c3-e747f39b1e51" providerId="ADAL" clId="{CC18DC50-B0CC-47E3-B5C9-956AB8F7DB55}" dt="2023-03-20T16:24:52.102" v="54" actId="47"/>
        <pc:sldMkLst>
          <pc:docMk/>
          <pc:sldMk cId="2580248714" sldId="319"/>
        </pc:sldMkLst>
      </pc:sldChg>
      <pc:sldChg chg="add">
        <pc:chgData name="Claire Fitzgerald" userId="aa7afa3c-78a3-4a1a-b7c3-e747f39b1e51" providerId="ADAL" clId="{CC18DC50-B0CC-47E3-B5C9-956AB8F7DB55}" dt="2023-03-20T18:39:48.744" v="1451"/>
        <pc:sldMkLst>
          <pc:docMk/>
          <pc:sldMk cId="3627266353" sldId="319"/>
        </pc:sldMkLst>
      </pc:sldChg>
      <pc:sldChg chg="modSp add ord">
        <pc:chgData name="Claire Fitzgerald" userId="aa7afa3c-78a3-4a1a-b7c3-e747f39b1e51" providerId="ADAL" clId="{CC18DC50-B0CC-47E3-B5C9-956AB8F7DB55}" dt="2023-03-20T18:41:47.890" v="1458" actId="1076"/>
        <pc:sldMkLst>
          <pc:docMk/>
          <pc:sldMk cId="471936665" sldId="320"/>
        </pc:sldMkLst>
        <pc:picChg chg="mod">
          <ac:chgData name="Claire Fitzgerald" userId="aa7afa3c-78a3-4a1a-b7c3-e747f39b1e51" providerId="ADAL" clId="{CC18DC50-B0CC-47E3-B5C9-956AB8F7DB55}" dt="2023-03-20T18:41:47.890" v="1458" actId="1076"/>
          <ac:picMkLst>
            <pc:docMk/>
            <pc:sldMk cId="471936665" sldId="320"/>
            <ac:picMk id="7" creationId="{C7BC95C2-C06B-4A63-6DF4-815F1D93A82E}"/>
          </ac:picMkLst>
        </pc:picChg>
      </pc:sldChg>
      <pc:sldChg chg="add">
        <pc:chgData name="Claire Fitzgerald" userId="aa7afa3c-78a3-4a1a-b7c3-e747f39b1e51" providerId="ADAL" clId="{CC18DC50-B0CC-47E3-B5C9-956AB8F7DB55}" dt="2023-03-20T18:41:00.228" v="1457"/>
        <pc:sldMkLst>
          <pc:docMk/>
          <pc:sldMk cId="4087416658" sldId="321"/>
        </pc:sldMkLst>
      </pc:sldChg>
      <pc:sldMasterChg chg="addSldLayout">
        <pc:chgData name="Claire Fitzgerald" userId="aa7afa3c-78a3-4a1a-b7c3-e747f39b1e51" providerId="ADAL" clId="{CC18DC50-B0CC-47E3-B5C9-956AB8F7DB55}" dt="2023-03-20T18:40:08.291" v="1452" actId="27028"/>
        <pc:sldMasterMkLst>
          <pc:docMk/>
          <pc:sldMasterMk cId="1072145518" sldId="2147483654"/>
        </pc:sldMasterMkLst>
        <pc:sldLayoutChg chg="add">
          <pc:chgData name="Claire Fitzgerald" userId="aa7afa3c-78a3-4a1a-b7c3-e747f39b1e51" providerId="ADAL" clId="{CC18DC50-B0CC-47E3-B5C9-956AB8F7DB55}" dt="2023-03-20T18:40:08.291" v="1452" actId="27028"/>
          <pc:sldLayoutMkLst>
            <pc:docMk/>
            <pc:sldMasterMk cId="1072145518" sldId="2147483654"/>
            <pc:sldLayoutMk cId="191982309" sldId="2147483657"/>
          </pc:sldLayoutMkLst>
        </pc:sldLayoutChg>
      </pc:sldMasterChg>
      <pc:sldMasterChg chg="add addSldLayout">
        <pc:chgData name="Claire Fitzgerald" userId="aa7afa3c-78a3-4a1a-b7c3-e747f39b1e51" providerId="ADAL" clId="{CC18DC50-B0CC-47E3-B5C9-956AB8F7DB55}" dt="2023-03-20T18:41:00.227" v="1456" actId="27028"/>
        <pc:sldMasterMkLst>
          <pc:docMk/>
          <pc:sldMasterMk cId="1428159620" sldId="2147483672"/>
        </pc:sldMasterMkLst>
        <pc:sldLayoutChg chg="add">
          <pc:chgData name="Claire Fitzgerald" userId="aa7afa3c-78a3-4a1a-b7c3-e747f39b1e51" providerId="ADAL" clId="{CC18DC50-B0CC-47E3-B5C9-956AB8F7DB55}" dt="2023-03-20T18:41:00.227" v="1456" actId="27028"/>
          <pc:sldLayoutMkLst>
            <pc:docMk/>
            <pc:sldMasterMk cId="1428159620" sldId="2147483672"/>
            <pc:sldLayoutMk cId="1302913296" sldId="2147483674"/>
          </pc:sldLayoutMkLst>
        </pc:sldLayoutChg>
      </pc:sldMasterChg>
      <pc:sldMasterChg chg="addSldLayout">
        <pc:chgData name="Claire Fitzgerald" userId="aa7afa3c-78a3-4a1a-b7c3-e747f39b1e51" providerId="ADAL" clId="{CC18DC50-B0CC-47E3-B5C9-956AB8F7DB55}" dt="2023-03-20T16:24:47.087" v="52" actId="27028"/>
        <pc:sldMasterMkLst>
          <pc:docMk/>
          <pc:sldMasterMk cId="341118419" sldId="2147483710"/>
        </pc:sldMasterMkLst>
        <pc:sldLayoutChg chg="add">
          <pc:chgData name="Claire Fitzgerald" userId="aa7afa3c-78a3-4a1a-b7c3-e747f39b1e51" providerId="ADAL" clId="{CC18DC50-B0CC-47E3-B5C9-956AB8F7DB55}" dt="2023-03-20T16:24:47.087" v="52" actId="27028"/>
          <pc:sldLayoutMkLst>
            <pc:docMk/>
            <pc:sldMasterMk cId="341118419" sldId="2147483710"/>
            <pc:sldLayoutMk cId="2118322555" sldId="2147483720"/>
          </pc:sldLayoutMkLst>
        </pc:sldLayoutChg>
      </pc:sldMasterChg>
      <pc:sldMasterChg chg="add replId addSldLayout modSldLayout">
        <pc:chgData name="Claire Fitzgerald" userId="aa7afa3c-78a3-4a1a-b7c3-e747f39b1e51" providerId="ADAL" clId="{CC18DC50-B0CC-47E3-B5C9-956AB8F7DB55}" dt="2023-03-20T18:39:48.725" v="1450" actId="27028"/>
        <pc:sldMasterMkLst>
          <pc:docMk/>
          <pc:sldMasterMk cId="0" sldId="2147483723"/>
        </pc:sldMasterMkLst>
        <pc:sldLayoutChg chg="add replId">
          <pc:chgData name="Claire Fitzgerald" userId="aa7afa3c-78a3-4a1a-b7c3-e747f39b1e51" providerId="ADAL" clId="{CC18DC50-B0CC-47E3-B5C9-956AB8F7DB55}" dt="2023-03-20T18:39:48.725" v="1450" actId="27028"/>
          <pc:sldLayoutMkLst>
            <pc:docMk/>
            <pc:sldMasterMk cId="0" sldId="2147483723"/>
            <pc:sldLayoutMk cId="3705658611" sldId="2147483724"/>
          </pc:sldLayoutMkLst>
        </pc:sldLayoutChg>
      </pc:sldMasterChg>
      <pc:sldMasterChg chg="add addSldLayout">
        <pc:chgData name="Claire Fitzgerald" userId="aa7afa3c-78a3-4a1a-b7c3-e747f39b1e51" providerId="ADAL" clId="{CC18DC50-B0CC-47E3-B5C9-956AB8F7DB55}" dt="2023-03-20T18:39:48.725" v="1450" actId="27028"/>
        <pc:sldMasterMkLst>
          <pc:docMk/>
          <pc:sldMasterMk cId="3502974342" sldId="2147483725"/>
        </pc:sldMasterMkLst>
        <pc:sldLayoutChg chg="add">
          <pc:chgData name="Claire Fitzgerald" userId="aa7afa3c-78a3-4a1a-b7c3-e747f39b1e51" providerId="ADAL" clId="{CC18DC50-B0CC-47E3-B5C9-956AB8F7DB55}" dt="2023-03-20T18:39:48.725" v="1450" actId="27028"/>
          <pc:sldLayoutMkLst>
            <pc:docMk/>
            <pc:sldMasterMk cId="3502974342" sldId="2147483725"/>
            <pc:sldLayoutMk cId="3774570302" sldId="2147483726"/>
          </pc:sldLayoutMkLst>
        </pc:sldLayoutChg>
      </pc:sldMasterChg>
    </pc:docChg>
  </pc:docChgLst>
  <pc:docChgLst>
    <pc:chgData name="Claire Fitzgerald" userId="S::claire.fitzgerald@wmca.org.uk::aa7afa3c-78a3-4a1a-b7c3-e747f39b1e51" providerId="AD" clId="Web-{4FE0C25D-46A1-B06D-8F64-634DFB5C0508}"/>
    <pc:docChg chg="addSld delSld modSld sldOrd">
      <pc:chgData name="Claire Fitzgerald" userId="S::claire.fitzgerald@wmca.org.uk::aa7afa3c-78a3-4a1a-b7c3-e747f39b1e51" providerId="AD" clId="Web-{4FE0C25D-46A1-B06D-8F64-634DFB5C0508}" dt="2023-03-21T11:59:47.857" v="75" actId="20577"/>
      <pc:docMkLst>
        <pc:docMk/>
      </pc:docMkLst>
      <pc:sldChg chg="modSp">
        <pc:chgData name="Claire Fitzgerald" userId="S::claire.fitzgerald@wmca.org.uk::aa7afa3c-78a3-4a1a-b7c3-e747f39b1e51" providerId="AD" clId="Web-{4FE0C25D-46A1-B06D-8F64-634DFB5C0508}" dt="2023-03-21T11:56:55.241" v="45" actId="20577"/>
        <pc:sldMkLst>
          <pc:docMk/>
          <pc:sldMk cId="3024972346" sldId="311"/>
        </pc:sldMkLst>
        <pc:spChg chg="mod">
          <ac:chgData name="Claire Fitzgerald" userId="S::claire.fitzgerald@wmca.org.uk::aa7afa3c-78a3-4a1a-b7c3-e747f39b1e51" providerId="AD" clId="Web-{4FE0C25D-46A1-B06D-8F64-634DFB5C0508}" dt="2023-03-21T11:56:55.241" v="45" actId="20577"/>
          <ac:spMkLst>
            <pc:docMk/>
            <pc:sldMk cId="3024972346" sldId="311"/>
            <ac:spMk id="3" creationId="{4C2E40BD-E047-1D9E-DE90-1954A4DD6B09}"/>
          </ac:spMkLst>
        </pc:spChg>
      </pc:sldChg>
      <pc:sldChg chg="modSp add ord replId">
        <pc:chgData name="Claire Fitzgerald" userId="S::claire.fitzgerald@wmca.org.uk::aa7afa3c-78a3-4a1a-b7c3-e747f39b1e51" providerId="AD" clId="Web-{4FE0C25D-46A1-B06D-8F64-634DFB5C0508}" dt="2023-03-21T11:59:12.449" v="60" actId="20577"/>
        <pc:sldMkLst>
          <pc:docMk/>
          <pc:sldMk cId="467124202" sldId="322"/>
        </pc:sldMkLst>
        <pc:spChg chg="mod">
          <ac:chgData name="Claire Fitzgerald" userId="S::claire.fitzgerald@wmca.org.uk::aa7afa3c-78a3-4a1a-b7c3-e747f39b1e51" providerId="AD" clId="Web-{4FE0C25D-46A1-B06D-8F64-634DFB5C0508}" dt="2023-03-21T11:59:06.684" v="56" actId="20577"/>
          <ac:spMkLst>
            <pc:docMk/>
            <pc:sldMk cId="467124202" sldId="322"/>
            <ac:spMk id="2" creationId="{C0D52D1B-5E43-EA3B-482F-7B919B272178}"/>
          </ac:spMkLst>
        </pc:spChg>
        <pc:spChg chg="mod">
          <ac:chgData name="Claire Fitzgerald" userId="S::claire.fitzgerald@wmca.org.uk::aa7afa3c-78a3-4a1a-b7c3-e747f39b1e51" providerId="AD" clId="Web-{4FE0C25D-46A1-B06D-8F64-634DFB5C0508}" dt="2023-03-21T11:59:12.449" v="60" actId="20577"/>
          <ac:spMkLst>
            <pc:docMk/>
            <pc:sldMk cId="467124202" sldId="322"/>
            <ac:spMk id="3" creationId="{B1B66242-67DE-A962-1DEB-38958D41CC3F}"/>
          </ac:spMkLst>
        </pc:spChg>
      </pc:sldChg>
      <pc:sldChg chg="new del">
        <pc:chgData name="Claire Fitzgerald" userId="S::claire.fitzgerald@wmca.org.uk::aa7afa3c-78a3-4a1a-b7c3-e747f39b1e51" providerId="AD" clId="Web-{4FE0C25D-46A1-B06D-8F64-634DFB5C0508}" dt="2023-03-21T11:58:42.448" v="47"/>
        <pc:sldMkLst>
          <pc:docMk/>
          <pc:sldMk cId="1428436918" sldId="322"/>
        </pc:sldMkLst>
      </pc:sldChg>
      <pc:sldChg chg="modSp new">
        <pc:chgData name="Claire Fitzgerald" userId="S::claire.fitzgerald@wmca.org.uk::aa7afa3c-78a3-4a1a-b7c3-e747f39b1e51" providerId="AD" clId="Web-{4FE0C25D-46A1-B06D-8F64-634DFB5C0508}" dt="2023-03-21T11:59:37.153" v="69" actId="20577"/>
        <pc:sldMkLst>
          <pc:docMk/>
          <pc:sldMk cId="1011044838" sldId="323"/>
        </pc:sldMkLst>
        <pc:spChg chg="mod">
          <ac:chgData name="Claire Fitzgerald" userId="S::claire.fitzgerald@wmca.org.uk::aa7afa3c-78a3-4a1a-b7c3-e747f39b1e51" providerId="AD" clId="Web-{4FE0C25D-46A1-B06D-8F64-634DFB5C0508}" dt="2023-03-21T11:59:19.684" v="62" actId="20577"/>
          <ac:spMkLst>
            <pc:docMk/>
            <pc:sldMk cId="1011044838" sldId="323"/>
            <ac:spMk id="2" creationId="{92D448A9-B3F9-FA51-B41B-FF016F7E8087}"/>
          </ac:spMkLst>
        </pc:spChg>
        <pc:spChg chg="mod">
          <ac:chgData name="Claire Fitzgerald" userId="S::claire.fitzgerald@wmca.org.uk::aa7afa3c-78a3-4a1a-b7c3-e747f39b1e51" providerId="AD" clId="Web-{4FE0C25D-46A1-B06D-8F64-634DFB5C0508}" dt="2023-03-21T11:59:37.153" v="69" actId="20577"/>
          <ac:spMkLst>
            <pc:docMk/>
            <pc:sldMk cId="1011044838" sldId="323"/>
            <ac:spMk id="3" creationId="{0E6A69A5-1FC1-BFE9-4265-C41C992693D9}"/>
          </ac:spMkLst>
        </pc:spChg>
      </pc:sldChg>
      <pc:sldChg chg="modSp add ord replId">
        <pc:chgData name="Claire Fitzgerald" userId="S::claire.fitzgerald@wmca.org.uk::aa7afa3c-78a3-4a1a-b7c3-e747f39b1e51" providerId="AD" clId="Web-{4FE0C25D-46A1-B06D-8F64-634DFB5C0508}" dt="2023-03-21T11:59:47.857" v="75" actId="20577"/>
        <pc:sldMkLst>
          <pc:docMk/>
          <pc:sldMk cId="3518580060" sldId="324"/>
        </pc:sldMkLst>
        <pc:spChg chg="mod">
          <ac:chgData name="Claire Fitzgerald" userId="S::claire.fitzgerald@wmca.org.uk::aa7afa3c-78a3-4a1a-b7c3-e747f39b1e51" providerId="AD" clId="Web-{4FE0C25D-46A1-B06D-8F64-634DFB5C0508}" dt="2023-03-21T11:59:47.857" v="75" actId="20577"/>
          <ac:spMkLst>
            <pc:docMk/>
            <pc:sldMk cId="3518580060" sldId="324"/>
            <ac:spMk id="2" creationId="{92D448A9-B3F9-FA51-B41B-FF016F7E8087}"/>
          </ac:spMkLst>
        </pc:spChg>
      </pc:sldChg>
    </pc:docChg>
  </pc:docChgLst>
  <pc:docChgLst>
    <pc:chgData name="Claire Fitzgerald" userId="S::claire.fitzgerald@wmca.org.uk::aa7afa3c-78a3-4a1a-b7c3-e747f39b1e51" providerId="AD" clId="Web-{99A9DC2D-64EC-FB06-6FE7-4F88D1871C24}"/>
    <pc:docChg chg="addSld delSld modSld addMainMaster modMainMaster">
      <pc:chgData name="Claire Fitzgerald" userId="S::claire.fitzgerald@wmca.org.uk::aa7afa3c-78a3-4a1a-b7c3-e747f39b1e51" providerId="AD" clId="Web-{99A9DC2D-64EC-FB06-6FE7-4F88D1871C24}" dt="2023-03-22T18:19:34.438" v="36" actId="20577"/>
      <pc:docMkLst>
        <pc:docMk/>
      </pc:docMkLst>
      <pc:sldChg chg="del">
        <pc:chgData name="Claire Fitzgerald" userId="S::claire.fitzgerald@wmca.org.uk::aa7afa3c-78a3-4a1a-b7c3-e747f39b1e51" providerId="AD" clId="Web-{99A9DC2D-64EC-FB06-6FE7-4F88D1871C24}" dt="2023-03-22T18:14:07.289" v="1"/>
        <pc:sldMkLst>
          <pc:docMk/>
          <pc:sldMk cId="467124202" sldId="322"/>
        </pc:sldMkLst>
      </pc:sldChg>
      <pc:sldChg chg="del">
        <pc:chgData name="Claire Fitzgerald" userId="S::claire.fitzgerald@wmca.org.uk::aa7afa3c-78a3-4a1a-b7c3-e747f39b1e51" providerId="AD" clId="Web-{99A9DC2D-64EC-FB06-6FE7-4F88D1871C24}" dt="2023-03-22T18:15:17.638" v="3"/>
        <pc:sldMkLst>
          <pc:docMk/>
          <pc:sldMk cId="1011044838" sldId="323"/>
        </pc:sldMkLst>
      </pc:sldChg>
      <pc:sldChg chg="del">
        <pc:chgData name="Claire Fitzgerald" userId="S::claire.fitzgerald@wmca.org.uk::aa7afa3c-78a3-4a1a-b7c3-e747f39b1e51" providerId="AD" clId="Web-{99A9DC2D-64EC-FB06-6FE7-4F88D1871C24}" dt="2023-03-22T18:18:44.309" v="24"/>
        <pc:sldMkLst>
          <pc:docMk/>
          <pc:sldMk cId="3518580060" sldId="324"/>
        </pc:sldMkLst>
      </pc:sldChg>
      <pc:sldChg chg="add">
        <pc:chgData name="Claire Fitzgerald" userId="S::claire.fitzgerald@wmca.org.uk::aa7afa3c-78a3-4a1a-b7c3-e747f39b1e51" providerId="AD" clId="Web-{99A9DC2D-64EC-FB06-6FE7-4F88D1871C24}" dt="2023-03-22T18:14:03.289" v="0"/>
        <pc:sldMkLst>
          <pc:docMk/>
          <pc:sldMk cId="444876108" sldId="325"/>
        </pc:sldMkLst>
      </pc:sldChg>
      <pc:sldChg chg="add">
        <pc:chgData name="Claire Fitzgerald" userId="S::claire.fitzgerald@wmca.org.uk::aa7afa3c-78a3-4a1a-b7c3-e747f39b1e51" providerId="AD" clId="Web-{99A9DC2D-64EC-FB06-6FE7-4F88D1871C24}" dt="2023-03-22T18:15:14.654" v="2"/>
        <pc:sldMkLst>
          <pc:docMk/>
          <pc:sldMk cId="2133117483" sldId="326"/>
        </pc:sldMkLst>
      </pc:sldChg>
      <pc:sldChg chg="addSp delSp modSp add">
        <pc:chgData name="Claire Fitzgerald" userId="S::claire.fitzgerald@wmca.org.uk::aa7afa3c-78a3-4a1a-b7c3-e747f39b1e51" providerId="AD" clId="Web-{99A9DC2D-64EC-FB06-6FE7-4F88D1871C24}" dt="2023-03-22T18:19:34.438" v="36" actId="20577"/>
        <pc:sldMkLst>
          <pc:docMk/>
          <pc:sldMk cId="3584028455" sldId="327"/>
        </pc:sldMkLst>
        <pc:spChg chg="mod">
          <ac:chgData name="Claire Fitzgerald" userId="S::claire.fitzgerald@wmca.org.uk::aa7afa3c-78a3-4a1a-b7c3-e747f39b1e51" providerId="AD" clId="Web-{99A9DC2D-64EC-FB06-6FE7-4F88D1871C24}" dt="2023-03-22T18:19:34.438" v="36" actId="20577"/>
          <ac:spMkLst>
            <pc:docMk/>
            <pc:sldMk cId="3584028455" sldId="327"/>
            <ac:spMk id="4" creationId="{BC336248-BFCE-428F-89CF-EF9F49BA1BA0}"/>
          </ac:spMkLst>
        </pc:spChg>
        <pc:graphicFrameChg chg="add del modGraphic">
          <ac:chgData name="Claire Fitzgerald" userId="S::claire.fitzgerald@wmca.org.uk::aa7afa3c-78a3-4a1a-b7c3-e747f39b1e51" providerId="AD" clId="Web-{99A9DC2D-64EC-FB06-6FE7-4F88D1871C24}" dt="2023-03-22T18:17:55.009" v="19" actId="20577"/>
          <ac:graphicFrameMkLst>
            <pc:docMk/>
            <pc:sldMk cId="3584028455" sldId="327"/>
            <ac:graphicFrameMk id="2" creationId="{B18A2C84-9E67-403B-A9B8-E8B27A9BE8CB}"/>
          </ac:graphicFrameMkLst>
        </pc:graphicFrameChg>
        <pc:picChg chg="add mod ord">
          <ac:chgData name="Claire Fitzgerald" userId="S::claire.fitzgerald@wmca.org.uk::aa7afa3c-78a3-4a1a-b7c3-e747f39b1e51" providerId="AD" clId="Web-{99A9DC2D-64EC-FB06-6FE7-4F88D1871C24}" dt="2023-03-22T18:18:38.684" v="23"/>
          <ac:picMkLst>
            <pc:docMk/>
            <pc:sldMk cId="3584028455" sldId="327"/>
            <ac:picMk id="198" creationId="{83AEF96E-BD39-BC49-EEEE-8953398F1916}"/>
          </ac:picMkLst>
        </pc:picChg>
      </pc:sldChg>
      <pc:sldMasterChg chg="add addSldLayout">
        <pc:chgData name="Claire Fitzgerald" userId="S::claire.fitzgerald@wmca.org.uk::aa7afa3c-78a3-4a1a-b7c3-e747f39b1e51" providerId="AD" clId="Web-{99A9DC2D-64EC-FB06-6FE7-4F88D1871C24}" dt="2023-03-22T18:16:42.097" v="4"/>
        <pc:sldMasterMkLst>
          <pc:docMk/>
          <pc:sldMasterMk cId="2454987032" sldId="2147483648"/>
        </pc:sldMasterMkLst>
        <pc:sldLayoutChg chg="add">
          <pc:chgData name="Claire Fitzgerald" userId="S::claire.fitzgerald@wmca.org.uk::aa7afa3c-78a3-4a1a-b7c3-e747f39b1e51" providerId="AD" clId="Web-{99A9DC2D-64EC-FB06-6FE7-4F88D1871C24}" dt="2023-03-22T18:16:42.097" v="4"/>
          <pc:sldLayoutMkLst>
            <pc:docMk/>
            <pc:sldMasterMk cId="2454987032" sldId="2147483648"/>
            <pc:sldLayoutMk cId="1002699411" sldId="2147483649"/>
          </pc:sldLayoutMkLst>
        </pc:sldLayoutChg>
      </pc:sldMasterChg>
      <pc:sldMasterChg chg="replId modSldLayout">
        <pc:chgData name="Claire Fitzgerald" userId="S::claire.fitzgerald@wmca.org.uk::aa7afa3c-78a3-4a1a-b7c3-e747f39b1e51" providerId="AD" clId="Web-{99A9DC2D-64EC-FB06-6FE7-4F88D1871C24}" dt="2023-03-22T18:14:03.289" v="0"/>
        <pc:sldMasterMkLst>
          <pc:docMk/>
          <pc:sldMasterMk cId="3502974342" sldId="2147483725"/>
        </pc:sldMasterMkLst>
        <pc:sldLayoutChg chg="replId">
          <pc:chgData name="Claire Fitzgerald" userId="S::claire.fitzgerald@wmca.org.uk::aa7afa3c-78a3-4a1a-b7c3-e747f39b1e51" providerId="AD" clId="Web-{99A9DC2D-64EC-FB06-6FE7-4F88D1871C24}" dt="2023-03-22T18:14:03.289" v="0"/>
          <pc:sldLayoutMkLst>
            <pc:docMk/>
            <pc:sldMasterMk cId="3502974342" sldId="2147483725"/>
            <pc:sldLayoutMk cId="3774570302" sldId="2147483726"/>
          </pc:sldLayoutMkLst>
        </pc:sldLayoutChg>
      </pc:sldMasterChg>
      <pc:sldMasterChg chg="add replId addSldLayout modSldLayout">
        <pc:chgData name="Claire Fitzgerald" userId="S::claire.fitzgerald@wmca.org.uk::aa7afa3c-78a3-4a1a-b7c3-e747f39b1e51" providerId="AD" clId="Web-{99A9DC2D-64EC-FB06-6FE7-4F88D1871C24}" dt="2023-03-22T18:15:14.654" v="2"/>
        <pc:sldMasterMkLst>
          <pc:docMk/>
          <pc:sldMasterMk cId="1781245569" sldId="2147483727"/>
        </pc:sldMasterMkLst>
        <pc:sldLayoutChg chg="add replId">
          <pc:chgData name="Claire Fitzgerald" userId="S::claire.fitzgerald@wmca.org.uk::aa7afa3c-78a3-4a1a-b7c3-e747f39b1e51" providerId="AD" clId="Web-{99A9DC2D-64EC-FB06-6FE7-4F88D1871C24}" dt="2023-03-22T18:15:14.654" v="2"/>
          <pc:sldLayoutMkLst>
            <pc:docMk/>
            <pc:sldMasterMk cId="1781245569" sldId="2147483727"/>
            <pc:sldLayoutMk cId="4224329987" sldId="2147483728"/>
          </pc:sldLayoutMkLst>
        </pc:sldLayoutChg>
      </pc:sldMasterChg>
      <pc:sldMasterChg chg="add replId addSldLayout">
        <pc:chgData name="Claire Fitzgerald" userId="S::claire.fitzgerald@wmca.org.uk::aa7afa3c-78a3-4a1a-b7c3-e747f39b1e51" providerId="AD" clId="Web-{99A9DC2D-64EC-FB06-6FE7-4F88D1871C24}" dt="2023-03-22T18:16:42.097" v="4"/>
        <pc:sldMasterMkLst>
          <pc:docMk/>
          <pc:sldMasterMk cId="2172445542" sldId="2147483729"/>
        </pc:sldMasterMkLst>
        <pc:sldLayoutChg chg="add">
          <pc:chgData name="Claire Fitzgerald" userId="S::claire.fitzgerald@wmca.org.uk::aa7afa3c-78a3-4a1a-b7c3-e747f39b1e51" providerId="AD" clId="Web-{99A9DC2D-64EC-FB06-6FE7-4F88D1871C24}" dt="2023-03-22T18:15:14.654" v="2"/>
          <pc:sldLayoutMkLst>
            <pc:docMk/>
            <pc:sldMasterMk cId="2172445542" sldId="2147483729"/>
            <pc:sldLayoutMk cId="272537607" sldId="21474836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41974-0E09-41AF-A9C7-21F8F8743975}" type="doc">
      <dgm:prSet loTypeId="urn:microsoft.com/office/officeart/2016/7/layout/BasicTimeline" loCatId="process" qsTypeId="urn:microsoft.com/office/officeart/2005/8/quickstyle/simple1" qsCatId="simple" csTypeId="urn:microsoft.com/office/officeart/2005/8/colors/accent2_1" csCatId="accent2" phldr="1"/>
      <dgm:spPr/>
      <dgm:t>
        <a:bodyPr/>
        <a:lstStyle/>
        <a:p>
          <a:endParaRPr lang="en-US"/>
        </a:p>
      </dgm:t>
    </dgm:pt>
    <dgm:pt modelId="{E73B4C8A-36C0-4D09-93A4-9A560E224B6B}">
      <dgm:prSet phldr="0"/>
      <dgm:spPr/>
      <dgm:t>
        <a:bodyPr/>
        <a:lstStyle/>
        <a:p>
          <a:pPr>
            <a:defRPr b="1"/>
          </a:pPr>
          <a:r>
            <a:rPr lang="en-US" dirty="0"/>
            <a:t>January 2023</a:t>
          </a:r>
        </a:p>
      </dgm:t>
    </dgm:pt>
    <dgm:pt modelId="{E01BFD41-9A0C-4BAF-9567-5887161C22E9}" type="parTrans" cxnId="{E5C00BC3-9E68-4329-8C9B-52FD65260219}">
      <dgm:prSet/>
      <dgm:spPr/>
      <dgm:t>
        <a:bodyPr/>
        <a:lstStyle/>
        <a:p>
          <a:endParaRPr lang="en-GB"/>
        </a:p>
      </dgm:t>
    </dgm:pt>
    <dgm:pt modelId="{9188CB74-8B81-470F-AE8B-FE4C4319B85A}" type="sibTrans" cxnId="{E5C00BC3-9E68-4329-8C9B-52FD65260219}">
      <dgm:prSet/>
      <dgm:spPr/>
      <dgm:t>
        <a:bodyPr/>
        <a:lstStyle/>
        <a:p>
          <a:endParaRPr lang="en-GB"/>
        </a:p>
      </dgm:t>
    </dgm:pt>
    <dgm:pt modelId="{9562B642-C0C2-4D62-8B08-90B1DF8D502F}">
      <dgm:prSet phldr="0"/>
      <dgm:spPr/>
      <dgm:t>
        <a:bodyPr/>
        <a:lstStyle/>
        <a:p>
          <a:r>
            <a:rPr lang="en-US" dirty="0"/>
            <a:t>Back to Back agreements and Year 1 Grant Schedules issued to Local Authorities </a:t>
          </a:r>
        </a:p>
      </dgm:t>
    </dgm:pt>
    <dgm:pt modelId="{84BB469B-8286-4974-8D7A-690AC2553834}" type="parTrans" cxnId="{B841FC2B-A73B-4255-8C09-ABCE3A7DE057}">
      <dgm:prSet/>
      <dgm:spPr/>
      <dgm:t>
        <a:bodyPr/>
        <a:lstStyle/>
        <a:p>
          <a:endParaRPr lang="en-GB"/>
        </a:p>
      </dgm:t>
    </dgm:pt>
    <dgm:pt modelId="{4A0465FB-E684-4BBA-BE66-231AE5E5110D}" type="sibTrans" cxnId="{B841FC2B-A73B-4255-8C09-ABCE3A7DE057}">
      <dgm:prSet/>
      <dgm:spPr/>
      <dgm:t>
        <a:bodyPr/>
        <a:lstStyle/>
        <a:p>
          <a:endParaRPr lang="en-GB"/>
        </a:p>
      </dgm:t>
    </dgm:pt>
    <dgm:pt modelId="{814260A9-9DFF-44C4-97FC-931BF55A8F3D}">
      <dgm:prSet phldr="0"/>
      <dgm:spPr/>
      <dgm:t>
        <a:bodyPr/>
        <a:lstStyle/>
        <a:p>
          <a:pPr>
            <a:defRPr b="1"/>
          </a:pPr>
          <a:r>
            <a:rPr lang="en-US" dirty="0"/>
            <a:t>March 2023</a:t>
          </a:r>
        </a:p>
      </dgm:t>
    </dgm:pt>
    <dgm:pt modelId="{9DC0FA43-13DC-45C9-988E-D866A17B68F5}" type="parTrans" cxnId="{C7EF12C0-0D0F-462C-A2BD-924FC1A605FA}">
      <dgm:prSet/>
      <dgm:spPr/>
      <dgm:t>
        <a:bodyPr/>
        <a:lstStyle/>
        <a:p>
          <a:endParaRPr lang="en-GB"/>
        </a:p>
      </dgm:t>
    </dgm:pt>
    <dgm:pt modelId="{76113085-417E-468D-B8EC-30051A40A6BB}" type="sibTrans" cxnId="{C7EF12C0-0D0F-462C-A2BD-924FC1A605FA}">
      <dgm:prSet/>
      <dgm:spPr/>
      <dgm:t>
        <a:bodyPr/>
        <a:lstStyle/>
        <a:p>
          <a:endParaRPr lang="en-GB"/>
        </a:p>
      </dgm:t>
    </dgm:pt>
    <dgm:pt modelId="{CD378B60-147A-44B7-B87A-B30A44BAEEB1}">
      <dgm:prSet phldr="0"/>
      <dgm:spPr/>
      <dgm:t>
        <a:bodyPr/>
        <a:lstStyle/>
        <a:p>
          <a:r>
            <a:rPr lang="en-US" dirty="0"/>
            <a:t>First DLUHC progress report submitted</a:t>
          </a:r>
        </a:p>
      </dgm:t>
    </dgm:pt>
    <dgm:pt modelId="{3821812A-DB82-481A-B914-16166663ADBA}" type="parTrans" cxnId="{1E3E3D86-D1E3-4A2F-8202-21CE92A9E31B}">
      <dgm:prSet/>
      <dgm:spPr/>
      <dgm:t>
        <a:bodyPr/>
        <a:lstStyle/>
        <a:p>
          <a:endParaRPr lang="en-GB"/>
        </a:p>
      </dgm:t>
    </dgm:pt>
    <dgm:pt modelId="{D3114291-3D7F-4AE8-8557-1F76ADDE4834}" type="sibTrans" cxnId="{1E3E3D86-D1E3-4A2F-8202-21CE92A9E31B}">
      <dgm:prSet/>
      <dgm:spPr/>
      <dgm:t>
        <a:bodyPr/>
        <a:lstStyle/>
        <a:p>
          <a:endParaRPr lang="en-GB"/>
        </a:p>
      </dgm:t>
    </dgm:pt>
    <dgm:pt modelId="{2312C525-41F2-4AAA-B800-0142D8ECDA2B}">
      <dgm:prSet phldr="0"/>
      <dgm:spPr/>
      <dgm:t>
        <a:bodyPr/>
        <a:lstStyle/>
        <a:p>
          <a:pPr>
            <a:defRPr b="1"/>
          </a:pPr>
          <a:r>
            <a:rPr lang="en-US" dirty="0"/>
            <a:t>February 2023</a:t>
          </a:r>
        </a:p>
      </dgm:t>
    </dgm:pt>
    <dgm:pt modelId="{4DBF4924-3E09-480B-81B2-A5DD47062021}" type="parTrans" cxnId="{CC77D91A-3465-453C-92C7-6DBA1B27DF06}">
      <dgm:prSet/>
      <dgm:spPr/>
      <dgm:t>
        <a:bodyPr/>
        <a:lstStyle/>
        <a:p>
          <a:endParaRPr lang="en-GB"/>
        </a:p>
      </dgm:t>
    </dgm:pt>
    <dgm:pt modelId="{990B02DA-B8B1-4AC2-B0DC-F7B1DCB007A0}" type="sibTrans" cxnId="{CC77D91A-3465-453C-92C7-6DBA1B27DF06}">
      <dgm:prSet/>
      <dgm:spPr/>
      <dgm:t>
        <a:bodyPr/>
        <a:lstStyle/>
        <a:p>
          <a:endParaRPr lang="en-GB"/>
        </a:p>
      </dgm:t>
    </dgm:pt>
    <dgm:pt modelId="{0A2B29A9-0B7C-4F5A-9AAA-63C7274DE0E9}">
      <dgm:prSet phldr="0"/>
      <dgm:spPr/>
      <dgm:t>
        <a:bodyPr/>
        <a:lstStyle/>
        <a:p>
          <a:r>
            <a:rPr lang="en-US" dirty="0"/>
            <a:t>Project Monitoring Visits commence</a:t>
          </a:r>
        </a:p>
      </dgm:t>
    </dgm:pt>
    <dgm:pt modelId="{68098188-9E11-412B-BC45-1372AE0734AC}" type="parTrans" cxnId="{86156E6A-0C44-4350-BC37-37FC439330E8}">
      <dgm:prSet/>
      <dgm:spPr/>
      <dgm:t>
        <a:bodyPr/>
        <a:lstStyle/>
        <a:p>
          <a:endParaRPr lang="en-GB"/>
        </a:p>
      </dgm:t>
    </dgm:pt>
    <dgm:pt modelId="{960EA90D-0C23-4862-8C87-5BDC630FA051}" type="sibTrans" cxnId="{86156E6A-0C44-4350-BC37-37FC439330E8}">
      <dgm:prSet/>
      <dgm:spPr/>
      <dgm:t>
        <a:bodyPr/>
        <a:lstStyle/>
        <a:p>
          <a:endParaRPr lang="en-GB"/>
        </a:p>
      </dgm:t>
    </dgm:pt>
    <dgm:pt modelId="{C9EE5665-A080-4A93-9CFD-E1620B8DB094}">
      <dgm:prSet phldr="0"/>
      <dgm:spPr/>
      <dgm:t>
        <a:bodyPr/>
        <a:lstStyle/>
        <a:p>
          <a:pPr>
            <a:defRPr b="1"/>
          </a:pPr>
          <a:r>
            <a:rPr lang="en-US" dirty="0"/>
            <a:t>March 2023</a:t>
          </a:r>
        </a:p>
      </dgm:t>
    </dgm:pt>
    <dgm:pt modelId="{BBF085F8-A60C-41E1-8D74-9792EE40FEE8}" type="parTrans" cxnId="{BB0324E2-FE2E-4C78-9063-D374CA450CBB}">
      <dgm:prSet/>
      <dgm:spPr/>
      <dgm:t>
        <a:bodyPr/>
        <a:lstStyle/>
        <a:p>
          <a:endParaRPr lang="en-GB"/>
        </a:p>
      </dgm:t>
    </dgm:pt>
    <dgm:pt modelId="{12F79A4F-F94E-44C3-A854-186D2C6C28F2}" type="sibTrans" cxnId="{BB0324E2-FE2E-4C78-9063-D374CA450CBB}">
      <dgm:prSet/>
      <dgm:spPr/>
      <dgm:t>
        <a:bodyPr/>
        <a:lstStyle/>
        <a:p>
          <a:endParaRPr lang="en-GB"/>
        </a:p>
      </dgm:t>
    </dgm:pt>
    <dgm:pt modelId="{41F22896-A961-48F8-B87B-CD53A9227B80}">
      <dgm:prSet phldr="0"/>
      <dgm:spPr/>
      <dgm:t>
        <a:bodyPr/>
        <a:lstStyle/>
        <a:p>
          <a:r>
            <a:rPr lang="en-US" dirty="0"/>
            <a:t>Year 2 Grant allocations and Contract Schedule issued</a:t>
          </a:r>
        </a:p>
      </dgm:t>
    </dgm:pt>
    <dgm:pt modelId="{3F346217-5518-48FE-B511-7F7CA64629F9}" type="parTrans" cxnId="{8FDB2FA8-CBD9-426C-90CC-7202BFEFF2F7}">
      <dgm:prSet/>
      <dgm:spPr/>
      <dgm:t>
        <a:bodyPr/>
        <a:lstStyle/>
        <a:p>
          <a:endParaRPr lang="en-GB"/>
        </a:p>
      </dgm:t>
    </dgm:pt>
    <dgm:pt modelId="{5FD653EF-E7AA-4F60-A051-704CB5A9A061}" type="sibTrans" cxnId="{8FDB2FA8-CBD9-426C-90CC-7202BFEFF2F7}">
      <dgm:prSet/>
      <dgm:spPr/>
      <dgm:t>
        <a:bodyPr/>
        <a:lstStyle/>
        <a:p>
          <a:endParaRPr lang="en-GB"/>
        </a:p>
      </dgm:t>
    </dgm:pt>
    <dgm:pt modelId="{72E0463E-42D6-48C4-ACEB-D1E88A5A7D6C}">
      <dgm:prSet phldr="0"/>
      <dgm:spPr/>
      <dgm:t>
        <a:bodyPr/>
        <a:lstStyle/>
        <a:p>
          <a:pPr>
            <a:defRPr b="1"/>
          </a:pPr>
          <a:r>
            <a:rPr lang="en-US" dirty="0"/>
            <a:t>April 2023</a:t>
          </a:r>
        </a:p>
      </dgm:t>
    </dgm:pt>
    <dgm:pt modelId="{3CE49BEC-13CA-4394-A06C-508395FE31CF}" type="parTrans" cxnId="{8413BAC1-A3AD-47B2-9150-002609400E88}">
      <dgm:prSet/>
      <dgm:spPr/>
      <dgm:t>
        <a:bodyPr/>
        <a:lstStyle/>
        <a:p>
          <a:endParaRPr lang="en-GB"/>
        </a:p>
      </dgm:t>
    </dgm:pt>
    <dgm:pt modelId="{44944197-9450-44C3-9F7B-C6936A87E6FC}" type="sibTrans" cxnId="{8413BAC1-A3AD-47B2-9150-002609400E88}">
      <dgm:prSet/>
      <dgm:spPr/>
      <dgm:t>
        <a:bodyPr/>
        <a:lstStyle/>
        <a:p>
          <a:endParaRPr lang="en-GB"/>
        </a:p>
      </dgm:t>
    </dgm:pt>
    <dgm:pt modelId="{BFDD60E7-C527-4FE3-91E9-78F4743A4F70}">
      <dgm:prSet phldr="0"/>
      <dgm:spPr/>
      <dgm:t>
        <a:bodyPr/>
        <a:lstStyle/>
        <a:p>
          <a:r>
            <a:rPr lang="en-US" dirty="0"/>
            <a:t>Year 1 actual deliverables and expenditure report for government</a:t>
          </a:r>
        </a:p>
      </dgm:t>
    </dgm:pt>
    <dgm:pt modelId="{D8B8308A-5E65-40B4-95B2-CA60AE354CCE}" type="parTrans" cxnId="{510169B8-7080-4CF7-A050-C51166B70A0A}">
      <dgm:prSet/>
      <dgm:spPr/>
      <dgm:t>
        <a:bodyPr/>
        <a:lstStyle/>
        <a:p>
          <a:endParaRPr lang="en-GB"/>
        </a:p>
      </dgm:t>
    </dgm:pt>
    <dgm:pt modelId="{3B7CBA6D-E5D1-4997-91BB-C613B4895714}" type="sibTrans" cxnId="{510169B8-7080-4CF7-A050-C51166B70A0A}">
      <dgm:prSet/>
      <dgm:spPr/>
      <dgm:t>
        <a:bodyPr/>
        <a:lstStyle/>
        <a:p>
          <a:endParaRPr lang="en-GB"/>
        </a:p>
      </dgm:t>
    </dgm:pt>
    <dgm:pt modelId="{26843983-14DC-4B71-8C9D-72E5FF7CA9B8}" type="pres">
      <dgm:prSet presAssocID="{2B941974-0E09-41AF-A9C7-21F8F8743975}" presName="root" presStyleCnt="0">
        <dgm:presLayoutVars>
          <dgm:chMax/>
          <dgm:chPref/>
          <dgm:animLvl val="lvl"/>
        </dgm:presLayoutVars>
      </dgm:prSet>
      <dgm:spPr/>
    </dgm:pt>
    <dgm:pt modelId="{5300AF5D-852C-49C5-B87E-C378860E48BF}" type="pres">
      <dgm:prSet presAssocID="{2B941974-0E09-41AF-A9C7-21F8F8743975}"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tailEnd type="triangle" w="lg" len="lg"/>
        </a:ln>
        <a:effectLst/>
      </dgm:spPr>
    </dgm:pt>
    <dgm:pt modelId="{069333E3-6BED-48AC-956F-AD1A04602D7C}" type="pres">
      <dgm:prSet presAssocID="{2B941974-0E09-41AF-A9C7-21F8F8743975}" presName="nodes" presStyleCnt="0">
        <dgm:presLayoutVars>
          <dgm:chMax/>
          <dgm:chPref/>
          <dgm:animLvl val="lvl"/>
        </dgm:presLayoutVars>
      </dgm:prSet>
      <dgm:spPr/>
    </dgm:pt>
    <dgm:pt modelId="{9A0C0095-4AE8-44F5-BFFC-816ED49E9437}" type="pres">
      <dgm:prSet presAssocID="{E73B4C8A-36C0-4D09-93A4-9A560E224B6B}" presName="composite" presStyleCnt="0"/>
      <dgm:spPr/>
    </dgm:pt>
    <dgm:pt modelId="{7158D209-C9D4-4ED4-B197-46453D6DABC9}" type="pres">
      <dgm:prSet presAssocID="{E73B4C8A-36C0-4D09-93A4-9A560E224B6B}" presName="L1TextContainer" presStyleLbl="revTx" presStyleIdx="0" presStyleCnt="5">
        <dgm:presLayoutVars>
          <dgm:chMax val="1"/>
          <dgm:chPref val="1"/>
          <dgm:bulletEnabled val="1"/>
        </dgm:presLayoutVars>
      </dgm:prSet>
      <dgm:spPr/>
    </dgm:pt>
    <dgm:pt modelId="{6619AD5F-1795-403D-BD57-777204B81C3B}" type="pres">
      <dgm:prSet presAssocID="{E73B4C8A-36C0-4D09-93A4-9A560E224B6B}" presName="L2TextContainerWrapper" presStyleCnt="0">
        <dgm:presLayoutVars>
          <dgm:chMax val="0"/>
          <dgm:chPref val="0"/>
          <dgm:bulletEnabled val="1"/>
        </dgm:presLayoutVars>
      </dgm:prSet>
      <dgm:spPr/>
    </dgm:pt>
    <dgm:pt modelId="{08EB0DF2-E65B-43CC-A8A9-795E449B1D13}" type="pres">
      <dgm:prSet presAssocID="{E73B4C8A-36C0-4D09-93A4-9A560E224B6B}" presName="L2TextContainer" presStyleLbl="bgAcc1" presStyleIdx="0" presStyleCnt="5"/>
      <dgm:spPr/>
    </dgm:pt>
    <dgm:pt modelId="{339AAF85-4DA8-4932-B1BE-1FE87A4F436B}" type="pres">
      <dgm:prSet presAssocID="{E73B4C8A-36C0-4D09-93A4-9A560E224B6B}" presName="FlexibleEmptyPlaceHolder" presStyleCnt="0"/>
      <dgm:spPr/>
    </dgm:pt>
    <dgm:pt modelId="{E9041C26-3559-4297-8C22-64E98E4CABBE}" type="pres">
      <dgm:prSet presAssocID="{E73B4C8A-36C0-4D09-93A4-9A560E224B6B}" presName="ConnectLine"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61A1C76E-FBFC-4C15-8D67-34D6A465168C}" type="pres">
      <dgm:prSet presAssocID="{E73B4C8A-36C0-4D09-93A4-9A560E224B6B}" presName="ConnectorPoint" presStyleLbl="alignNode1" presStyleIdx="0" presStyleCnt="5"/>
      <dgm:spPr/>
    </dgm:pt>
    <dgm:pt modelId="{7006389E-5E13-4A39-AA3C-554110CD71A1}" type="pres">
      <dgm:prSet presAssocID="{E73B4C8A-36C0-4D09-93A4-9A560E224B6B}" presName="EmptyPlaceHolder" presStyleCnt="0"/>
      <dgm:spPr/>
    </dgm:pt>
    <dgm:pt modelId="{A339E645-455C-4804-AD89-3CFB7040AE25}" type="pres">
      <dgm:prSet presAssocID="{9188CB74-8B81-470F-AE8B-FE4C4319B85A}" presName="spaceBetweenRectangles" presStyleCnt="0"/>
      <dgm:spPr/>
    </dgm:pt>
    <dgm:pt modelId="{3DFDA5C6-DF43-4E6F-B24A-EA2A635DEF93}" type="pres">
      <dgm:prSet presAssocID="{2312C525-41F2-4AAA-B800-0142D8ECDA2B}" presName="composite" presStyleCnt="0"/>
      <dgm:spPr/>
    </dgm:pt>
    <dgm:pt modelId="{A904C889-E118-4AAE-9FCF-842FD5158F61}" type="pres">
      <dgm:prSet presAssocID="{2312C525-41F2-4AAA-B800-0142D8ECDA2B}" presName="L1TextContainer" presStyleLbl="revTx" presStyleIdx="1" presStyleCnt="5">
        <dgm:presLayoutVars>
          <dgm:chMax val="1"/>
          <dgm:chPref val="1"/>
          <dgm:bulletEnabled val="1"/>
        </dgm:presLayoutVars>
      </dgm:prSet>
      <dgm:spPr/>
    </dgm:pt>
    <dgm:pt modelId="{54D2F599-8415-4B75-A5EC-7CC0E205591A}" type="pres">
      <dgm:prSet presAssocID="{2312C525-41F2-4AAA-B800-0142D8ECDA2B}" presName="L2TextContainerWrapper" presStyleCnt="0">
        <dgm:presLayoutVars>
          <dgm:chMax val="0"/>
          <dgm:chPref val="0"/>
          <dgm:bulletEnabled val="1"/>
        </dgm:presLayoutVars>
      </dgm:prSet>
      <dgm:spPr/>
    </dgm:pt>
    <dgm:pt modelId="{572881AE-F276-42DE-A774-8438F9A7B2E9}" type="pres">
      <dgm:prSet presAssocID="{2312C525-41F2-4AAA-B800-0142D8ECDA2B}" presName="L2TextContainer" presStyleLbl="bgAcc1" presStyleIdx="1" presStyleCnt="5"/>
      <dgm:spPr/>
    </dgm:pt>
    <dgm:pt modelId="{B10FCC4B-8EAA-45AC-8777-983D673D8ED7}" type="pres">
      <dgm:prSet presAssocID="{2312C525-41F2-4AAA-B800-0142D8ECDA2B}" presName="FlexibleEmptyPlaceHolder" presStyleCnt="0"/>
      <dgm:spPr/>
    </dgm:pt>
    <dgm:pt modelId="{9CC5C442-1450-4556-B2E1-6AD4A82F6A71}" type="pres">
      <dgm:prSet presAssocID="{2312C525-41F2-4AAA-B800-0142D8ECDA2B}" presName="ConnectLine" presStyleLbl="sibTrans1D1" presStyleIdx="1" presStyleCnt="5"/>
      <dgm:spPr>
        <a:noFill/>
        <a:ln w="6350" cap="flat" cmpd="sng" algn="ctr">
          <a:solidFill>
            <a:schemeClr val="accent2">
              <a:hueOff val="0"/>
              <a:satOff val="0"/>
              <a:lumOff val="0"/>
              <a:alphaOff val="0"/>
            </a:schemeClr>
          </a:solidFill>
          <a:prstDash val="dash"/>
          <a:miter lim="800000"/>
        </a:ln>
        <a:effectLst/>
      </dgm:spPr>
    </dgm:pt>
    <dgm:pt modelId="{22FEC8D8-BFEC-4831-B493-DEF972808851}" type="pres">
      <dgm:prSet presAssocID="{2312C525-41F2-4AAA-B800-0142D8ECDA2B}" presName="ConnectorPoint" presStyleLbl="alignNode1" presStyleIdx="1" presStyleCnt="5"/>
      <dgm:spPr/>
    </dgm:pt>
    <dgm:pt modelId="{1EBE6830-0D63-4C16-8C2E-FFCBB83FDDF1}" type="pres">
      <dgm:prSet presAssocID="{2312C525-41F2-4AAA-B800-0142D8ECDA2B}" presName="EmptyPlaceHolder" presStyleCnt="0"/>
      <dgm:spPr/>
    </dgm:pt>
    <dgm:pt modelId="{6E1EB5DA-41B2-4B19-BBCC-E22A7900E293}" type="pres">
      <dgm:prSet presAssocID="{990B02DA-B8B1-4AC2-B0DC-F7B1DCB007A0}" presName="spaceBetweenRectangles" presStyleCnt="0"/>
      <dgm:spPr/>
    </dgm:pt>
    <dgm:pt modelId="{3DA9893A-00F0-413C-B9BF-E3CD142CA02E}" type="pres">
      <dgm:prSet presAssocID="{814260A9-9DFF-44C4-97FC-931BF55A8F3D}" presName="composite" presStyleCnt="0"/>
      <dgm:spPr/>
    </dgm:pt>
    <dgm:pt modelId="{D939A92D-3438-497C-8629-9E067118051D}" type="pres">
      <dgm:prSet presAssocID="{814260A9-9DFF-44C4-97FC-931BF55A8F3D}" presName="L1TextContainer" presStyleLbl="revTx" presStyleIdx="2" presStyleCnt="5">
        <dgm:presLayoutVars>
          <dgm:chMax val="1"/>
          <dgm:chPref val="1"/>
          <dgm:bulletEnabled val="1"/>
        </dgm:presLayoutVars>
      </dgm:prSet>
      <dgm:spPr/>
    </dgm:pt>
    <dgm:pt modelId="{2DD738D6-F5AC-4677-9E2F-CE205AECD98A}" type="pres">
      <dgm:prSet presAssocID="{814260A9-9DFF-44C4-97FC-931BF55A8F3D}" presName="L2TextContainerWrapper" presStyleCnt="0">
        <dgm:presLayoutVars>
          <dgm:chMax val="0"/>
          <dgm:chPref val="0"/>
          <dgm:bulletEnabled val="1"/>
        </dgm:presLayoutVars>
      </dgm:prSet>
      <dgm:spPr/>
    </dgm:pt>
    <dgm:pt modelId="{AA9C7EA7-872C-43D3-8887-669AB801C394}" type="pres">
      <dgm:prSet presAssocID="{814260A9-9DFF-44C4-97FC-931BF55A8F3D}" presName="L2TextContainer" presStyleLbl="bgAcc1" presStyleIdx="2" presStyleCnt="5"/>
      <dgm:spPr/>
    </dgm:pt>
    <dgm:pt modelId="{1C93BA73-A5DF-4A99-BC9F-23B8D087A9C9}" type="pres">
      <dgm:prSet presAssocID="{814260A9-9DFF-44C4-97FC-931BF55A8F3D}" presName="FlexibleEmptyPlaceHolder" presStyleCnt="0"/>
      <dgm:spPr/>
    </dgm:pt>
    <dgm:pt modelId="{70D0CEBC-3627-46D8-ABC1-F1A991BF3D7C}" type="pres">
      <dgm:prSet presAssocID="{814260A9-9DFF-44C4-97FC-931BF55A8F3D}" presName="ConnectLine" presStyleLbl="sibTrans1D1" presStyleIdx="2" presStyleCnt="5"/>
      <dgm:spPr>
        <a:noFill/>
        <a:ln w="6350" cap="flat" cmpd="sng" algn="ctr">
          <a:solidFill>
            <a:schemeClr val="accent2">
              <a:hueOff val="0"/>
              <a:satOff val="0"/>
              <a:lumOff val="0"/>
              <a:alphaOff val="0"/>
            </a:schemeClr>
          </a:solidFill>
          <a:prstDash val="dash"/>
          <a:miter lim="800000"/>
        </a:ln>
        <a:effectLst/>
      </dgm:spPr>
    </dgm:pt>
    <dgm:pt modelId="{B249424C-85A9-4F59-A943-7B491BC02007}" type="pres">
      <dgm:prSet presAssocID="{814260A9-9DFF-44C4-97FC-931BF55A8F3D}" presName="ConnectorPoint" presStyleLbl="alignNode1" presStyleIdx="2" presStyleCnt="5"/>
      <dgm:spPr/>
    </dgm:pt>
    <dgm:pt modelId="{8555BC1F-4B02-49DC-B059-54352842FA50}" type="pres">
      <dgm:prSet presAssocID="{814260A9-9DFF-44C4-97FC-931BF55A8F3D}" presName="EmptyPlaceHolder" presStyleCnt="0"/>
      <dgm:spPr/>
    </dgm:pt>
    <dgm:pt modelId="{845EDCB8-9ED5-4629-8F80-71C535A6C6EF}" type="pres">
      <dgm:prSet presAssocID="{76113085-417E-468D-B8EC-30051A40A6BB}" presName="spaceBetweenRectangles" presStyleCnt="0"/>
      <dgm:spPr/>
    </dgm:pt>
    <dgm:pt modelId="{08BF8810-0E3C-4FF8-BA0A-906E4B6A5F7C}" type="pres">
      <dgm:prSet presAssocID="{C9EE5665-A080-4A93-9CFD-E1620B8DB094}" presName="composite" presStyleCnt="0"/>
      <dgm:spPr/>
    </dgm:pt>
    <dgm:pt modelId="{1B344396-F2DF-4C91-A981-DAFCDA08363F}" type="pres">
      <dgm:prSet presAssocID="{C9EE5665-A080-4A93-9CFD-E1620B8DB094}" presName="L1TextContainer" presStyleLbl="revTx" presStyleIdx="3" presStyleCnt="5">
        <dgm:presLayoutVars>
          <dgm:chMax val="1"/>
          <dgm:chPref val="1"/>
          <dgm:bulletEnabled val="1"/>
        </dgm:presLayoutVars>
      </dgm:prSet>
      <dgm:spPr/>
    </dgm:pt>
    <dgm:pt modelId="{987A645D-C2CF-4660-8059-0BAFA766AD2A}" type="pres">
      <dgm:prSet presAssocID="{C9EE5665-A080-4A93-9CFD-E1620B8DB094}" presName="L2TextContainerWrapper" presStyleCnt="0">
        <dgm:presLayoutVars>
          <dgm:chMax val="0"/>
          <dgm:chPref val="0"/>
          <dgm:bulletEnabled val="1"/>
        </dgm:presLayoutVars>
      </dgm:prSet>
      <dgm:spPr/>
    </dgm:pt>
    <dgm:pt modelId="{9CDE05A6-126E-4A02-87E9-C27BC8D36658}" type="pres">
      <dgm:prSet presAssocID="{C9EE5665-A080-4A93-9CFD-E1620B8DB094}" presName="L2TextContainer" presStyleLbl="bgAcc1" presStyleIdx="3" presStyleCnt="5"/>
      <dgm:spPr/>
    </dgm:pt>
    <dgm:pt modelId="{0BDF1FEE-D791-45FA-8B26-14E52A977F61}" type="pres">
      <dgm:prSet presAssocID="{C9EE5665-A080-4A93-9CFD-E1620B8DB094}" presName="FlexibleEmptyPlaceHolder" presStyleCnt="0"/>
      <dgm:spPr/>
    </dgm:pt>
    <dgm:pt modelId="{D80A0B8B-B4E0-4CBD-86F9-603DA56351B2}" type="pres">
      <dgm:prSet presAssocID="{C9EE5665-A080-4A93-9CFD-E1620B8DB094}" presName="ConnectLine" presStyleLbl="sibTrans1D1" presStyleIdx="3" presStyleCnt="5"/>
      <dgm:spPr>
        <a:noFill/>
        <a:ln w="6350" cap="flat" cmpd="sng" algn="ctr">
          <a:solidFill>
            <a:schemeClr val="accent2">
              <a:hueOff val="0"/>
              <a:satOff val="0"/>
              <a:lumOff val="0"/>
              <a:alphaOff val="0"/>
            </a:schemeClr>
          </a:solidFill>
          <a:prstDash val="dash"/>
          <a:miter lim="800000"/>
        </a:ln>
        <a:effectLst/>
      </dgm:spPr>
    </dgm:pt>
    <dgm:pt modelId="{8D4C101A-3ECB-4A44-84F0-CF95753E4DB6}" type="pres">
      <dgm:prSet presAssocID="{C9EE5665-A080-4A93-9CFD-E1620B8DB094}" presName="ConnectorPoint" presStyleLbl="alignNode1" presStyleIdx="3" presStyleCnt="5"/>
      <dgm:spPr/>
    </dgm:pt>
    <dgm:pt modelId="{6E04EBDA-0609-4A5E-BF36-51DA37A2C05D}" type="pres">
      <dgm:prSet presAssocID="{C9EE5665-A080-4A93-9CFD-E1620B8DB094}" presName="EmptyPlaceHolder" presStyleCnt="0"/>
      <dgm:spPr/>
    </dgm:pt>
    <dgm:pt modelId="{0F5A19EA-9CE7-4188-A1DF-EEC0BE33DE85}" type="pres">
      <dgm:prSet presAssocID="{12F79A4F-F94E-44C3-A854-186D2C6C28F2}" presName="spaceBetweenRectangles" presStyleCnt="0"/>
      <dgm:spPr/>
    </dgm:pt>
    <dgm:pt modelId="{AF3A5970-F86B-41A0-94CF-7FF27A733A93}" type="pres">
      <dgm:prSet presAssocID="{72E0463E-42D6-48C4-ACEB-D1E88A5A7D6C}" presName="composite" presStyleCnt="0"/>
      <dgm:spPr/>
    </dgm:pt>
    <dgm:pt modelId="{E04A42B4-6A88-4531-92A7-194A94C153EB}" type="pres">
      <dgm:prSet presAssocID="{72E0463E-42D6-48C4-ACEB-D1E88A5A7D6C}" presName="L1TextContainer" presStyleLbl="revTx" presStyleIdx="4" presStyleCnt="5">
        <dgm:presLayoutVars>
          <dgm:chMax val="1"/>
          <dgm:chPref val="1"/>
          <dgm:bulletEnabled val="1"/>
        </dgm:presLayoutVars>
      </dgm:prSet>
      <dgm:spPr/>
    </dgm:pt>
    <dgm:pt modelId="{D5F33B6E-FF0B-4145-9848-0231C1F98586}" type="pres">
      <dgm:prSet presAssocID="{72E0463E-42D6-48C4-ACEB-D1E88A5A7D6C}" presName="L2TextContainerWrapper" presStyleCnt="0">
        <dgm:presLayoutVars>
          <dgm:chMax val="0"/>
          <dgm:chPref val="0"/>
          <dgm:bulletEnabled val="1"/>
        </dgm:presLayoutVars>
      </dgm:prSet>
      <dgm:spPr/>
    </dgm:pt>
    <dgm:pt modelId="{6D741D42-7B52-458A-9161-A8BFD5F8456D}" type="pres">
      <dgm:prSet presAssocID="{72E0463E-42D6-48C4-ACEB-D1E88A5A7D6C}" presName="L2TextContainer" presStyleLbl="bgAcc1" presStyleIdx="4" presStyleCnt="5"/>
      <dgm:spPr/>
    </dgm:pt>
    <dgm:pt modelId="{16810BBF-06C9-44C7-80EA-7186F61E6CB5}" type="pres">
      <dgm:prSet presAssocID="{72E0463E-42D6-48C4-ACEB-D1E88A5A7D6C}" presName="FlexibleEmptyPlaceHolder" presStyleCnt="0"/>
      <dgm:spPr/>
    </dgm:pt>
    <dgm:pt modelId="{1088E57C-BAE7-453A-A978-AC5764EAB190}" type="pres">
      <dgm:prSet presAssocID="{72E0463E-42D6-48C4-ACEB-D1E88A5A7D6C}" presName="ConnectLine" presStyleLbl="sibTrans1D1" presStyleIdx="4" presStyleCnt="5"/>
      <dgm:spPr>
        <a:noFill/>
        <a:ln w="6350" cap="flat" cmpd="sng" algn="ctr">
          <a:solidFill>
            <a:schemeClr val="accent2">
              <a:hueOff val="0"/>
              <a:satOff val="0"/>
              <a:lumOff val="0"/>
              <a:alphaOff val="0"/>
            </a:schemeClr>
          </a:solidFill>
          <a:prstDash val="dash"/>
          <a:miter lim="800000"/>
        </a:ln>
        <a:effectLst/>
      </dgm:spPr>
    </dgm:pt>
    <dgm:pt modelId="{3F785EF8-3EE1-4DD7-9037-C21AFA105958}" type="pres">
      <dgm:prSet presAssocID="{72E0463E-42D6-48C4-ACEB-D1E88A5A7D6C}" presName="ConnectorPoint" presStyleLbl="alignNode1" presStyleIdx="4" presStyleCnt="5"/>
      <dgm:spPr/>
    </dgm:pt>
    <dgm:pt modelId="{07F6F76C-AF8C-4A30-90EA-CE2AE9148B43}" type="pres">
      <dgm:prSet presAssocID="{72E0463E-42D6-48C4-ACEB-D1E88A5A7D6C}" presName="EmptyPlaceHolder" presStyleCnt="0"/>
      <dgm:spPr/>
    </dgm:pt>
  </dgm:ptLst>
  <dgm:cxnLst>
    <dgm:cxn modelId="{DE5BC41A-7795-4EB5-9B87-3980F813723D}" type="presOf" srcId="{9562B642-C0C2-4D62-8B08-90B1DF8D502F}" destId="{08EB0DF2-E65B-43CC-A8A9-795E449B1D13}" srcOrd="0" destOrd="0" presId="urn:microsoft.com/office/officeart/2016/7/layout/BasicTimeline"/>
    <dgm:cxn modelId="{CC77D91A-3465-453C-92C7-6DBA1B27DF06}" srcId="{2B941974-0E09-41AF-A9C7-21F8F8743975}" destId="{2312C525-41F2-4AAA-B800-0142D8ECDA2B}" srcOrd="1" destOrd="0" parTransId="{4DBF4924-3E09-480B-81B2-A5DD47062021}" sibTransId="{990B02DA-B8B1-4AC2-B0DC-F7B1DCB007A0}"/>
    <dgm:cxn modelId="{35D9FF2A-9B88-4F3B-AAB5-D51E6C800671}" type="presOf" srcId="{0A2B29A9-0B7C-4F5A-9AAA-63C7274DE0E9}" destId="{572881AE-F276-42DE-A774-8438F9A7B2E9}" srcOrd="0" destOrd="0" presId="urn:microsoft.com/office/officeart/2016/7/layout/BasicTimeline"/>
    <dgm:cxn modelId="{B841FC2B-A73B-4255-8C09-ABCE3A7DE057}" srcId="{E73B4C8A-36C0-4D09-93A4-9A560E224B6B}" destId="{9562B642-C0C2-4D62-8B08-90B1DF8D502F}" srcOrd="0" destOrd="0" parTransId="{84BB469B-8286-4974-8D7A-690AC2553834}" sibTransId="{4A0465FB-E684-4BBA-BE66-231AE5E5110D}"/>
    <dgm:cxn modelId="{4ABA3344-8098-40D9-9E40-C9D998D76BBE}" type="presOf" srcId="{CD378B60-147A-44B7-B87A-B30A44BAEEB1}" destId="{AA9C7EA7-872C-43D3-8887-669AB801C394}" srcOrd="0" destOrd="0" presId="urn:microsoft.com/office/officeart/2016/7/layout/BasicTimeline"/>
    <dgm:cxn modelId="{86156E6A-0C44-4350-BC37-37FC439330E8}" srcId="{2312C525-41F2-4AAA-B800-0142D8ECDA2B}" destId="{0A2B29A9-0B7C-4F5A-9AAA-63C7274DE0E9}" srcOrd="0" destOrd="0" parTransId="{68098188-9E11-412B-BC45-1372AE0734AC}" sibTransId="{960EA90D-0C23-4862-8C87-5BDC630FA051}"/>
    <dgm:cxn modelId="{CB2FEA78-AE45-499B-A95A-428E72E509D5}" type="presOf" srcId="{C9EE5665-A080-4A93-9CFD-E1620B8DB094}" destId="{1B344396-F2DF-4C91-A981-DAFCDA08363F}" srcOrd="0" destOrd="0" presId="urn:microsoft.com/office/officeart/2016/7/layout/BasicTimeline"/>
    <dgm:cxn modelId="{EF82407E-BC6D-45A9-8AA7-9F73A832184A}" type="presOf" srcId="{2312C525-41F2-4AAA-B800-0142D8ECDA2B}" destId="{A904C889-E118-4AAE-9FCF-842FD5158F61}" srcOrd="0" destOrd="0" presId="urn:microsoft.com/office/officeart/2016/7/layout/BasicTimeline"/>
    <dgm:cxn modelId="{1E3E3D86-D1E3-4A2F-8202-21CE92A9E31B}" srcId="{814260A9-9DFF-44C4-97FC-931BF55A8F3D}" destId="{CD378B60-147A-44B7-B87A-B30A44BAEEB1}" srcOrd="0" destOrd="0" parTransId="{3821812A-DB82-481A-B914-16166663ADBA}" sibTransId="{D3114291-3D7F-4AE8-8557-1F76ADDE4834}"/>
    <dgm:cxn modelId="{D14C7994-1F90-40F6-9CBF-1CA1D9CFBE8D}" type="presOf" srcId="{E73B4C8A-36C0-4D09-93A4-9A560E224B6B}" destId="{7158D209-C9D4-4ED4-B197-46453D6DABC9}" srcOrd="0" destOrd="0" presId="urn:microsoft.com/office/officeart/2016/7/layout/BasicTimeline"/>
    <dgm:cxn modelId="{DD39F699-563A-43A6-A270-F1FD38241145}" type="presOf" srcId="{814260A9-9DFF-44C4-97FC-931BF55A8F3D}" destId="{D939A92D-3438-497C-8629-9E067118051D}" srcOrd="0" destOrd="0" presId="urn:microsoft.com/office/officeart/2016/7/layout/BasicTimeline"/>
    <dgm:cxn modelId="{8FDB2FA8-CBD9-426C-90CC-7202BFEFF2F7}" srcId="{C9EE5665-A080-4A93-9CFD-E1620B8DB094}" destId="{41F22896-A961-48F8-B87B-CD53A9227B80}" srcOrd="0" destOrd="0" parTransId="{3F346217-5518-48FE-B511-7F7CA64629F9}" sibTransId="{5FD653EF-E7AA-4F60-A051-704CB5A9A061}"/>
    <dgm:cxn modelId="{510169B8-7080-4CF7-A050-C51166B70A0A}" srcId="{72E0463E-42D6-48C4-ACEB-D1E88A5A7D6C}" destId="{BFDD60E7-C527-4FE3-91E9-78F4743A4F70}" srcOrd="0" destOrd="0" parTransId="{D8B8308A-5E65-40B4-95B2-CA60AE354CCE}" sibTransId="{3B7CBA6D-E5D1-4997-91BB-C613B4895714}"/>
    <dgm:cxn modelId="{C7EF12C0-0D0F-462C-A2BD-924FC1A605FA}" srcId="{2B941974-0E09-41AF-A9C7-21F8F8743975}" destId="{814260A9-9DFF-44C4-97FC-931BF55A8F3D}" srcOrd="2" destOrd="0" parTransId="{9DC0FA43-13DC-45C9-988E-D866A17B68F5}" sibTransId="{76113085-417E-468D-B8EC-30051A40A6BB}"/>
    <dgm:cxn modelId="{56536BC0-82FA-4888-B0FC-81BCBA354E72}" type="presOf" srcId="{41F22896-A961-48F8-B87B-CD53A9227B80}" destId="{9CDE05A6-126E-4A02-87E9-C27BC8D36658}" srcOrd="0" destOrd="0" presId="urn:microsoft.com/office/officeart/2016/7/layout/BasicTimeline"/>
    <dgm:cxn modelId="{8413BAC1-A3AD-47B2-9150-002609400E88}" srcId="{2B941974-0E09-41AF-A9C7-21F8F8743975}" destId="{72E0463E-42D6-48C4-ACEB-D1E88A5A7D6C}" srcOrd="4" destOrd="0" parTransId="{3CE49BEC-13CA-4394-A06C-508395FE31CF}" sibTransId="{44944197-9450-44C3-9F7B-C6936A87E6FC}"/>
    <dgm:cxn modelId="{E5C00BC3-9E68-4329-8C9B-52FD65260219}" srcId="{2B941974-0E09-41AF-A9C7-21F8F8743975}" destId="{E73B4C8A-36C0-4D09-93A4-9A560E224B6B}" srcOrd="0" destOrd="0" parTransId="{E01BFD41-9A0C-4BAF-9567-5887161C22E9}" sibTransId="{9188CB74-8B81-470F-AE8B-FE4C4319B85A}"/>
    <dgm:cxn modelId="{D6845EC4-A59B-46C5-8BC2-EF6A651D15F5}" type="presOf" srcId="{BFDD60E7-C527-4FE3-91E9-78F4743A4F70}" destId="{6D741D42-7B52-458A-9161-A8BFD5F8456D}" srcOrd="0" destOrd="0" presId="urn:microsoft.com/office/officeart/2016/7/layout/BasicTimeline"/>
    <dgm:cxn modelId="{BB0324E2-FE2E-4C78-9063-D374CA450CBB}" srcId="{2B941974-0E09-41AF-A9C7-21F8F8743975}" destId="{C9EE5665-A080-4A93-9CFD-E1620B8DB094}" srcOrd="3" destOrd="0" parTransId="{BBF085F8-A60C-41E1-8D74-9792EE40FEE8}" sibTransId="{12F79A4F-F94E-44C3-A854-186D2C6C28F2}"/>
    <dgm:cxn modelId="{352A52EF-5EB1-4DEF-91D8-AB06EAE20EC1}" type="presOf" srcId="{72E0463E-42D6-48C4-ACEB-D1E88A5A7D6C}" destId="{E04A42B4-6A88-4531-92A7-194A94C153EB}" srcOrd="0" destOrd="0" presId="urn:microsoft.com/office/officeart/2016/7/layout/BasicTimeline"/>
    <dgm:cxn modelId="{2256A1FB-A921-4A01-B9BE-3DB99F1B663C}" type="presOf" srcId="{2B941974-0E09-41AF-A9C7-21F8F8743975}" destId="{26843983-14DC-4B71-8C9D-72E5FF7CA9B8}" srcOrd="0" destOrd="0" presId="urn:microsoft.com/office/officeart/2016/7/layout/BasicTimeline"/>
    <dgm:cxn modelId="{D1901F0C-364F-47E2-BE11-849FD4BFEC0E}" type="presParOf" srcId="{26843983-14DC-4B71-8C9D-72E5FF7CA9B8}" destId="{5300AF5D-852C-49C5-B87E-C378860E48BF}" srcOrd="0" destOrd="0" presId="urn:microsoft.com/office/officeart/2016/7/layout/BasicTimeline"/>
    <dgm:cxn modelId="{3B56E045-1AB0-4052-9064-955DC9FF463A}" type="presParOf" srcId="{26843983-14DC-4B71-8C9D-72E5FF7CA9B8}" destId="{069333E3-6BED-48AC-956F-AD1A04602D7C}" srcOrd="1" destOrd="0" presId="urn:microsoft.com/office/officeart/2016/7/layout/BasicTimeline"/>
    <dgm:cxn modelId="{2C0ED087-6431-4D64-8039-67FCCE817B55}" type="presParOf" srcId="{069333E3-6BED-48AC-956F-AD1A04602D7C}" destId="{9A0C0095-4AE8-44F5-BFFC-816ED49E9437}" srcOrd="0" destOrd="0" presId="urn:microsoft.com/office/officeart/2016/7/layout/BasicTimeline"/>
    <dgm:cxn modelId="{65727705-9A83-4DCD-8893-6A2C95F94CED}" type="presParOf" srcId="{9A0C0095-4AE8-44F5-BFFC-816ED49E9437}" destId="{7158D209-C9D4-4ED4-B197-46453D6DABC9}" srcOrd="0" destOrd="0" presId="urn:microsoft.com/office/officeart/2016/7/layout/BasicTimeline"/>
    <dgm:cxn modelId="{E32D0A56-9FD1-49F7-88CA-372AF7917524}" type="presParOf" srcId="{9A0C0095-4AE8-44F5-BFFC-816ED49E9437}" destId="{6619AD5F-1795-403D-BD57-777204B81C3B}" srcOrd="1" destOrd="0" presId="urn:microsoft.com/office/officeart/2016/7/layout/BasicTimeline"/>
    <dgm:cxn modelId="{48DE07DB-E92A-45A9-9A8C-E1395B6E4A2E}" type="presParOf" srcId="{6619AD5F-1795-403D-BD57-777204B81C3B}" destId="{08EB0DF2-E65B-43CC-A8A9-795E449B1D13}" srcOrd="0" destOrd="0" presId="urn:microsoft.com/office/officeart/2016/7/layout/BasicTimeline"/>
    <dgm:cxn modelId="{B62CC51C-B61E-45B2-A81F-B09A1E1571FF}" type="presParOf" srcId="{6619AD5F-1795-403D-BD57-777204B81C3B}" destId="{339AAF85-4DA8-4932-B1BE-1FE87A4F436B}" srcOrd="1" destOrd="0" presId="urn:microsoft.com/office/officeart/2016/7/layout/BasicTimeline"/>
    <dgm:cxn modelId="{8E348115-79F1-4874-9F2B-6BE925F5C493}" type="presParOf" srcId="{9A0C0095-4AE8-44F5-BFFC-816ED49E9437}" destId="{E9041C26-3559-4297-8C22-64E98E4CABBE}" srcOrd="2" destOrd="0" presId="urn:microsoft.com/office/officeart/2016/7/layout/BasicTimeline"/>
    <dgm:cxn modelId="{6DBD45E0-9B1B-4F5F-AD8E-3C95D0ADF15A}" type="presParOf" srcId="{9A0C0095-4AE8-44F5-BFFC-816ED49E9437}" destId="{61A1C76E-FBFC-4C15-8D67-34D6A465168C}" srcOrd="3" destOrd="0" presId="urn:microsoft.com/office/officeart/2016/7/layout/BasicTimeline"/>
    <dgm:cxn modelId="{0062E9D6-5388-4F37-AB9F-210049D0531D}" type="presParOf" srcId="{9A0C0095-4AE8-44F5-BFFC-816ED49E9437}" destId="{7006389E-5E13-4A39-AA3C-554110CD71A1}" srcOrd="4" destOrd="0" presId="urn:microsoft.com/office/officeart/2016/7/layout/BasicTimeline"/>
    <dgm:cxn modelId="{6A277554-9722-46D6-8F74-BA64C8BBD5C7}" type="presParOf" srcId="{069333E3-6BED-48AC-956F-AD1A04602D7C}" destId="{A339E645-455C-4804-AD89-3CFB7040AE25}" srcOrd="1" destOrd="0" presId="urn:microsoft.com/office/officeart/2016/7/layout/BasicTimeline"/>
    <dgm:cxn modelId="{39E3A955-ED28-4C58-B5DF-49B22A97EB51}" type="presParOf" srcId="{069333E3-6BED-48AC-956F-AD1A04602D7C}" destId="{3DFDA5C6-DF43-4E6F-B24A-EA2A635DEF93}" srcOrd="2" destOrd="0" presId="urn:microsoft.com/office/officeart/2016/7/layout/BasicTimeline"/>
    <dgm:cxn modelId="{A3EE7504-E3BD-47AE-96A9-DFE1D8045A36}" type="presParOf" srcId="{3DFDA5C6-DF43-4E6F-B24A-EA2A635DEF93}" destId="{A904C889-E118-4AAE-9FCF-842FD5158F61}" srcOrd="0" destOrd="0" presId="urn:microsoft.com/office/officeart/2016/7/layout/BasicTimeline"/>
    <dgm:cxn modelId="{467F53EB-3994-476A-AEE9-3DD7E4262D36}" type="presParOf" srcId="{3DFDA5C6-DF43-4E6F-B24A-EA2A635DEF93}" destId="{54D2F599-8415-4B75-A5EC-7CC0E205591A}" srcOrd="1" destOrd="0" presId="urn:microsoft.com/office/officeart/2016/7/layout/BasicTimeline"/>
    <dgm:cxn modelId="{F0B60836-3399-4777-9DD9-7AA59CFE05D8}" type="presParOf" srcId="{54D2F599-8415-4B75-A5EC-7CC0E205591A}" destId="{572881AE-F276-42DE-A774-8438F9A7B2E9}" srcOrd="0" destOrd="0" presId="urn:microsoft.com/office/officeart/2016/7/layout/BasicTimeline"/>
    <dgm:cxn modelId="{FEF1BD0E-09FC-43C9-83AA-48DED877285E}" type="presParOf" srcId="{54D2F599-8415-4B75-A5EC-7CC0E205591A}" destId="{B10FCC4B-8EAA-45AC-8777-983D673D8ED7}" srcOrd="1" destOrd="0" presId="urn:microsoft.com/office/officeart/2016/7/layout/BasicTimeline"/>
    <dgm:cxn modelId="{FA041548-B795-4E0D-8BC3-F2559A640374}" type="presParOf" srcId="{3DFDA5C6-DF43-4E6F-B24A-EA2A635DEF93}" destId="{9CC5C442-1450-4556-B2E1-6AD4A82F6A71}" srcOrd="2" destOrd="0" presId="urn:microsoft.com/office/officeart/2016/7/layout/BasicTimeline"/>
    <dgm:cxn modelId="{EDD3590B-E1E3-4531-B2D4-97E8313CB532}" type="presParOf" srcId="{3DFDA5C6-DF43-4E6F-B24A-EA2A635DEF93}" destId="{22FEC8D8-BFEC-4831-B493-DEF972808851}" srcOrd="3" destOrd="0" presId="urn:microsoft.com/office/officeart/2016/7/layout/BasicTimeline"/>
    <dgm:cxn modelId="{4063CC27-4DF1-44BD-A115-8182B39C2E6C}" type="presParOf" srcId="{3DFDA5C6-DF43-4E6F-B24A-EA2A635DEF93}" destId="{1EBE6830-0D63-4C16-8C2E-FFCBB83FDDF1}" srcOrd="4" destOrd="0" presId="urn:microsoft.com/office/officeart/2016/7/layout/BasicTimeline"/>
    <dgm:cxn modelId="{41CB9174-54B1-464B-BCB3-6C5F301732AA}" type="presParOf" srcId="{069333E3-6BED-48AC-956F-AD1A04602D7C}" destId="{6E1EB5DA-41B2-4B19-BBCC-E22A7900E293}" srcOrd="3" destOrd="0" presId="urn:microsoft.com/office/officeart/2016/7/layout/BasicTimeline"/>
    <dgm:cxn modelId="{F9C7D6B8-2410-494F-96EF-B8ABC677703D}" type="presParOf" srcId="{069333E3-6BED-48AC-956F-AD1A04602D7C}" destId="{3DA9893A-00F0-413C-B9BF-E3CD142CA02E}" srcOrd="4" destOrd="0" presId="urn:microsoft.com/office/officeart/2016/7/layout/BasicTimeline"/>
    <dgm:cxn modelId="{AD942569-6D84-4750-BA4E-F2AFBA15D6CC}" type="presParOf" srcId="{3DA9893A-00F0-413C-B9BF-E3CD142CA02E}" destId="{D939A92D-3438-497C-8629-9E067118051D}" srcOrd="0" destOrd="0" presId="urn:microsoft.com/office/officeart/2016/7/layout/BasicTimeline"/>
    <dgm:cxn modelId="{6A2596AC-A421-4538-8571-AE9AC4FF0E43}" type="presParOf" srcId="{3DA9893A-00F0-413C-B9BF-E3CD142CA02E}" destId="{2DD738D6-F5AC-4677-9E2F-CE205AECD98A}" srcOrd="1" destOrd="0" presId="urn:microsoft.com/office/officeart/2016/7/layout/BasicTimeline"/>
    <dgm:cxn modelId="{3296223A-0FE8-4CF2-8AB4-17AC359E1721}" type="presParOf" srcId="{2DD738D6-F5AC-4677-9E2F-CE205AECD98A}" destId="{AA9C7EA7-872C-43D3-8887-669AB801C394}" srcOrd="0" destOrd="0" presId="urn:microsoft.com/office/officeart/2016/7/layout/BasicTimeline"/>
    <dgm:cxn modelId="{FCB6EA09-A676-42E3-92C2-73EA27B5C635}" type="presParOf" srcId="{2DD738D6-F5AC-4677-9E2F-CE205AECD98A}" destId="{1C93BA73-A5DF-4A99-BC9F-23B8D087A9C9}" srcOrd="1" destOrd="0" presId="urn:microsoft.com/office/officeart/2016/7/layout/BasicTimeline"/>
    <dgm:cxn modelId="{2F045079-E747-4D97-9C6A-DD85292B2560}" type="presParOf" srcId="{3DA9893A-00F0-413C-B9BF-E3CD142CA02E}" destId="{70D0CEBC-3627-46D8-ABC1-F1A991BF3D7C}" srcOrd="2" destOrd="0" presId="urn:microsoft.com/office/officeart/2016/7/layout/BasicTimeline"/>
    <dgm:cxn modelId="{59550C7F-C10E-49D9-BE9C-6AE94CC5EA1B}" type="presParOf" srcId="{3DA9893A-00F0-413C-B9BF-E3CD142CA02E}" destId="{B249424C-85A9-4F59-A943-7B491BC02007}" srcOrd="3" destOrd="0" presId="urn:microsoft.com/office/officeart/2016/7/layout/BasicTimeline"/>
    <dgm:cxn modelId="{8D817302-B00F-4121-8504-F3469F1FE1AB}" type="presParOf" srcId="{3DA9893A-00F0-413C-B9BF-E3CD142CA02E}" destId="{8555BC1F-4B02-49DC-B059-54352842FA50}" srcOrd="4" destOrd="0" presId="urn:microsoft.com/office/officeart/2016/7/layout/BasicTimeline"/>
    <dgm:cxn modelId="{CD0E59F5-8794-4481-BB01-63C679DC1726}" type="presParOf" srcId="{069333E3-6BED-48AC-956F-AD1A04602D7C}" destId="{845EDCB8-9ED5-4629-8F80-71C535A6C6EF}" srcOrd="5" destOrd="0" presId="urn:microsoft.com/office/officeart/2016/7/layout/BasicTimeline"/>
    <dgm:cxn modelId="{A76FC706-CC30-4B05-BB86-75AD63441570}" type="presParOf" srcId="{069333E3-6BED-48AC-956F-AD1A04602D7C}" destId="{08BF8810-0E3C-4FF8-BA0A-906E4B6A5F7C}" srcOrd="6" destOrd="0" presId="urn:microsoft.com/office/officeart/2016/7/layout/BasicTimeline"/>
    <dgm:cxn modelId="{73ACF7DA-1A59-46C9-B4AE-64B217DD32BA}" type="presParOf" srcId="{08BF8810-0E3C-4FF8-BA0A-906E4B6A5F7C}" destId="{1B344396-F2DF-4C91-A981-DAFCDA08363F}" srcOrd="0" destOrd="0" presId="urn:microsoft.com/office/officeart/2016/7/layout/BasicTimeline"/>
    <dgm:cxn modelId="{E3A9FDAA-A23A-4DA1-9859-5FE079BA9247}" type="presParOf" srcId="{08BF8810-0E3C-4FF8-BA0A-906E4B6A5F7C}" destId="{987A645D-C2CF-4660-8059-0BAFA766AD2A}" srcOrd="1" destOrd="0" presId="urn:microsoft.com/office/officeart/2016/7/layout/BasicTimeline"/>
    <dgm:cxn modelId="{8C4055C3-7788-497C-ADC8-01607BF12590}" type="presParOf" srcId="{987A645D-C2CF-4660-8059-0BAFA766AD2A}" destId="{9CDE05A6-126E-4A02-87E9-C27BC8D36658}" srcOrd="0" destOrd="0" presId="urn:microsoft.com/office/officeart/2016/7/layout/BasicTimeline"/>
    <dgm:cxn modelId="{6860C456-F8A1-4102-B45E-48C85A1B0A12}" type="presParOf" srcId="{987A645D-C2CF-4660-8059-0BAFA766AD2A}" destId="{0BDF1FEE-D791-45FA-8B26-14E52A977F61}" srcOrd="1" destOrd="0" presId="urn:microsoft.com/office/officeart/2016/7/layout/BasicTimeline"/>
    <dgm:cxn modelId="{A038178B-2011-410F-891E-10220C67DE0C}" type="presParOf" srcId="{08BF8810-0E3C-4FF8-BA0A-906E4B6A5F7C}" destId="{D80A0B8B-B4E0-4CBD-86F9-603DA56351B2}" srcOrd="2" destOrd="0" presId="urn:microsoft.com/office/officeart/2016/7/layout/BasicTimeline"/>
    <dgm:cxn modelId="{C13440B7-8092-4C8E-ACA9-0D6A941469A0}" type="presParOf" srcId="{08BF8810-0E3C-4FF8-BA0A-906E4B6A5F7C}" destId="{8D4C101A-3ECB-4A44-84F0-CF95753E4DB6}" srcOrd="3" destOrd="0" presId="urn:microsoft.com/office/officeart/2016/7/layout/BasicTimeline"/>
    <dgm:cxn modelId="{73015704-0256-428D-BE13-EE541C469AA9}" type="presParOf" srcId="{08BF8810-0E3C-4FF8-BA0A-906E4B6A5F7C}" destId="{6E04EBDA-0609-4A5E-BF36-51DA37A2C05D}" srcOrd="4" destOrd="0" presId="urn:microsoft.com/office/officeart/2016/7/layout/BasicTimeline"/>
    <dgm:cxn modelId="{7B336FEF-A233-4DB5-8556-243573A2C0FA}" type="presParOf" srcId="{069333E3-6BED-48AC-956F-AD1A04602D7C}" destId="{0F5A19EA-9CE7-4188-A1DF-EEC0BE33DE85}" srcOrd="7" destOrd="0" presId="urn:microsoft.com/office/officeart/2016/7/layout/BasicTimeline"/>
    <dgm:cxn modelId="{A2C82AF9-5485-424D-9B4D-B3FDF05F9ED9}" type="presParOf" srcId="{069333E3-6BED-48AC-956F-AD1A04602D7C}" destId="{AF3A5970-F86B-41A0-94CF-7FF27A733A93}" srcOrd="8" destOrd="0" presId="urn:microsoft.com/office/officeart/2016/7/layout/BasicTimeline"/>
    <dgm:cxn modelId="{0A5339BB-71A6-4CA9-8485-A85954F63429}" type="presParOf" srcId="{AF3A5970-F86B-41A0-94CF-7FF27A733A93}" destId="{E04A42B4-6A88-4531-92A7-194A94C153EB}" srcOrd="0" destOrd="0" presId="urn:microsoft.com/office/officeart/2016/7/layout/BasicTimeline"/>
    <dgm:cxn modelId="{2A66522B-9D02-4A2C-86C7-FA7C17775B71}" type="presParOf" srcId="{AF3A5970-F86B-41A0-94CF-7FF27A733A93}" destId="{D5F33B6E-FF0B-4145-9848-0231C1F98586}" srcOrd="1" destOrd="0" presId="urn:microsoft.com/office/officeart/2016/7/layout/BasicTimeline"/>
    <dgm:cxn modelId="{620CF64D-0BA2-497C-BAF8-259233A8252E}" type="presParOf" srcId="{D5F33B6E-FF0B-4145-9848-0231C1F98586}" destId="{6D741D42-7B52-458A-9161-A8BFD5F8456D}" srcOrd="0" destOrd="0" presId="urn:microsoft.com/office/officeart/2016/7/layout/BasicTimeline"/>
    <dgm:cxn modelId="{60A4F167-1786-4E09-B0F8-981BD3F77ED8}" type="presParOf" srcId="{D5F33B6E-FF0B-4145-9848-0231C1F98586}" destId="{16810BBF-06C9-44C7-80EA-7186F61E6CB5}" srcOrd="1" destOrd="0" presId="urn:microsoft.com/office/officeart/2016/7/layout/BasicTimeline"/>
    <dgm:cxn modelId="{F3B1C3B4-97E7-458B-AC40-10BFDD6F68D9}" type="presParOf" srcId="{AF3A5970-F86B-41A0-94CF-7FF27A733A93}" destId="{1088E57C-BAE7-453A-A978-AC5764EAB190}" srcOrd="2" destOrd="0" presId="urn:microsoft.com/office/officeart/2016/7/layout/BasicTimeline"/>
    <dgm:cxn modelId="{DD6829EE-3EFB-47BC-8A6F-2F4A8CB2AC84}" type="presParOf" srcId="{AF3A5970-F86B-41A0-94CF-7FF27A733A93}" destId="{3F785EF8-3EE1-4DD7-9037-C21AFA105958}" srcOrd="3" destOrd="0" presId="urn:microsoft.com/office/officeart/2016/7/layout/BasicTimeline"/>
    <dgm:cxn modelId="{6F401EA2-D388-4024-81E2-F1B11292FAF6}" type="presParOf" srcId="{AF3A5970-F86B-41A0-94CF-7FF27A733A93}" destId="{07F6F76C-AF8C-4A30-90EA-CE2AE9148B43}"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1FDDF-8ED2-4561-B6E8-B0D42EDC2F7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318DC404-6A39-4282-9B95-26D92069C8F7}">
      <dgm:prSet phldrT="[Text]"/>
      <dgm:spPr/>
      <dgm:t>
        <a:bodyPr/>
        <a:lstStyle/>
        <a:p>
          <a:pPr rtl="0"/>
          <a:endParaRPr lang="en-GB" b="1" dirty="0">
            <a:latin typeface="Calibri Light" panose="020F0302020204030204"/>
          </a:endParaRPr>
        </a:p>
        <a:p>
          <a:pPr rtl="0"/>
          <a:r>
            <a:rPr lang="en-GB" b="1" dirty="0">
              <a:latin typeface="Calibri Light" panose="020F0302020204030204"/>
            </a:rPr>
            <a:t>Coventry City Council</a:t>
          </a:r>
        </a:p>
        <a:p>
          <a:r>
            <a:rPr lang="en-GB" b="1" dirty="0">
              <a:latin typeface="Calibri Light" panose="020F0302020204030204"/>
            </a:rPr>
            <a:t>Job </a:t>
          </a:r>
          <a:r>
            <a:rPr lang="en-GB" b="1" dirty="0"/>
            <a:t>Shop</a:t>
          </a:r>
          <a:r>
            <a:rPr lang="en-GB" b="1" dirty="0">
              <a:latin typeface="Calibri Light" panose="020F0302020204030204"/>
            </a:rPr>
            <a:t> </a:t>
          </a:r>
          <a:endParaRPr lang="en-GB" dirty="0"/>
        </a:p>
        <a:p>
          <a:r>
            <a:rPr lang="en-GB" b="1" dirty="0"/>
            <a:t>Central Hub</a:t>
          </a:r>
        </a:p>
        <a:p>
          <a:endParaRPr lang="en-GB" dirty="0"/>
        </a:p>
      </dgm:t>
    </dgm:pt>
    <dgm:pt modelId="{8354623C-6A2B-41AF-A2E2-17946D43DB0A}" type="parTrans" cxnId="{4FBB5BC2-C124-4E22-A188-EEDE2EC7BD95}">
      <dgm:prSet/>
      <dgm:spPr/>
      <dgm:t>
        <a:bodyPr/>
        <a:lstStyle/>
        <a:p>
          <a:endParaRPr lang="en-GB"/>
        </a:p>
      </dgm:t>
    </dgm:pt>
    <dgm:pt modelId="{C4A2841D-309F-49AF-8B61-E78F109DD34D}" type="sibTrans" cxnId="{4FBB5BC2-C124-4E22-A188-EEDE2EC7BD95}">
      <dgm:prSet/>
      <dgm:spPr/>
      <dgm:t>
        <a:bodyPr/>
        <a:lstStyle/>
        <a:p>
          <a:endParaRPr lang="en-GB"/>
        </a:p>
      </dgm:t>
    </dgm:pt>
    <dgm:pt modelId="{4F834458-BE18-47B1-BCAB-B5D0120F1492}">
      <dgm:prSet phldrT="[Text]" custT="1"/>
      <dgm:spPr/>
      <dgm:t>
        <a:bodyPr/>
        <a:lstStyle/>
        <a:p>
          <a:pPr algn="ctr"/>
          <a:r>
            <a:rPr lang="en-GB" sz="1600" b="1" dirty="0"/>
            <a:t>Disability and Health Conditions</a:t>
          </a:r>
        </a:p>
        <a:p>
          <a:pPr algn="l"/>
          <a:r>
            <a:rPr lang="en-GB" sz="1300" dirty="0"/>
            <a:t>-LD/ASD </a:t>
          </a:r>
        </a:p>
        <a:p>
          <a:pPr algn="l"/>
          <a:r>
            <a:rPr lang="en-GB" sz="1300" dirty="0"/>
            <a:t>-MH – Working with MH support providers providing specialist MH Job Coaches (for (depression/anxiety etc</a:t>
          </a:r>
          <a:r>
            <a:rPr lang="en-GB" sz="1400" dirty="0"/>
            <a:t>) </a:t>
          </a:r>
        </a:p>
      </dgm:t>
    </dgm:pt>
    <dgm:pt modelId="{AB2DC0ED-FC8C-492E-A7CF-3FDD7248BA55}" type="parTrans" cxnId="{B026B787-57F9-4778-A209-22A5E5AEE023}">
      <dgm:prSet/>
      <dgm:spPr/>
      <dgm:t>
        <a:bodyPr/>
        <a:lstStyle/>
        <a:p>
          <a:endParaRPr lang="en-GB"/>
        </a:p>
      </dgm:t>
    </dgm:pt>
    <dgm:pt modelId="{F8EBE9AC-7BE0-4DAC-94D8-923EE8E4DB34}" type="sibTrans" cxnId="{B026B787-57F9-4778-A209-22A5E5AEE023}">
      <dgm:prSet/>
      <dgm:spPr/>
      <dgm:t>
        <a:bodyPr/>
        <a:lstStyle/>
        <a:p>
          <a:endParaRPr lang="en-GB"/>
        </a:p>
      </dgm:t>
    </dgm:pt>
    <dgm:pt modelId="{F83B1265-77D6-48B7-BAF0-558B9DA2B30D}">
      <dgm:prSet phldrT="[Text]" custT="1"/>
      <dgm:spPr/>
      <dgm:t>
        <a:bodyPr/>
        <a:lstStyle/>
        <a:p>
          <a:pPr algn="ctr"/>
          <a:r>
            <a:rPr lang="en-GB" sz="1600" b="1" dirty="0"/>
            <a:t>50+ EA &amp; Unemployed </a:t>
          </a:r>
        </a:p>
        <a:p>
          <a:pPr algn="l"/>
          <a:r>
            <a:rPr lang="en-GB" sz="1300" dirty="0"/>
            <a:t>-Focused on hotspot areas</a:t>
          </a:r>
        </a:p>
        <a:p>
          <a:pPr algn="l"/>
          <a:r>
            <a:rPr lang="en-GB" sz="1300" dirty="0"/>
            <a:t>-Working with specialist VCS providers</a:t>
          </a:r>
        </a:p>
        <a:p>
          <a:pPr algn="l"/>
          <a:r>
            <a:rPr lang="en-GB" sz="1300" dirty="0"/>
            <a:t>-Includes peer support, group work, redundancy support</a:t>
          </a:r>
        </a:p>
      </dgm:t>
    </dgm:pt>
    <dgm:pt modelId="{60724923-53C5-442A-A96D-D7D1ED87E688}" type="parTrans" cxnId="{2A6D1F39-767E-4AAB-9CAC-6FBF8E298CF9}">
      <dgm:prSet/>
      <dgm:spPr/>
      <dgm:t>
        <a:bodyPr/>
        <a:lstStyle/>
        <a:p>
          <a:endParaRPr lang="en-GB"/>
        </a:p>
      </dgm:t>
    </dgm:pt>
    <dgm:pt modelId="{7A9272A1-E10E-4B88-A21E-10EDD5B8D04A}" type="sibTrans" cxnId="{2A6D1F39-767E-4AAB-9CAC-6FBF8E298CF9}">
      <dgm:prSet/>
      <dgm:spPr/>
      <dgm:t>
        <a:bodyPr/>
        <a:lstStyle/>
        <a:p>
          <a:endParaRPr lang="en-GB"/>
        </a:p>
      </dgm:t>
    </dgm:pt>
    <dgm:pt modelId="{B42B3B69-CC86-459E-8A4C-6D9FC68DC55A}">
      <dgm:prSet custT="1"/>
      <dgm:spPr/>
      <dgm:t>
        <a:bodyPr/>
        <a:lstStyle/>
        <a:p>
          <a:pPr algn="ctr"/>
          <a:r>
            <a:rPr lang="en-GB" sz="1600" b="1" dirty="0"/>
            <a:t>Communities Work </a:t>
          </a:r>
        </a:p>
        <a:p>
          <a:pPr algn="l"/>
          <a:r>
            <a:rPr lang="en-GB" sz="1300" dirty="0"/>
            <a:t>-Outreach Job Coaches working closely with VCS + health/LA and other services</a:t>
          </a:r>
        </a:p>
        <a:p>
          <a:pPr algn="l"/>
          <a:r>
            <a:rPr lang="en-GB" sz="1300" dirty="0"/>
            <a:t>-Focused on most deprived areas including deprived LSOA’s within more affluent wards</a:t>
          </a:r>
        </a:p>
      </dgm:t>
    </dgm:pt>
    <dgm:pt modelId="{D8122925-D967-4E45-9DC9-52780727ED0F}" type="parTrans" cxnId="{F58E4BC7-4C96-4342-AE5E-3D901691CA66}">
      <dgm:prSet/>
      <dgm:spPr/>
      <dgm:t>
        <a:bodyPr/>
        <a:lstStyle/>
        <a:p>
          <a:endParaRPr lang="en-GB"/>
        </a:p>
      </dgm:t>
    </dgm:pt>
    <dgm:pt modelId="{C6A9CBD8-C2F1-4791-8866-F991B2305D46}" type="sibTrans" cxnId="{F58E4BC7-4C96-4342-AE5E-3D901691CA66}">
      <dgm:prSet/>
      <dgm:spPr/>
      <dgm:t>
        <a:bodyPr/>
        <a:lstStyle/>
        <a:p>
          <a:endParaRPr lang="en-GB"/>
        </a:p>
      </dgm:t>
    </dgm:pt>
    <dgm:pt modelId="{3EAF686B-969E-4918-9A16-356CF268297B}">
      <dgm:prSet custT="1"/>
      <dgm:spPr/>
      <dgm:t>
        <a:bodyPr/>
        <a:lstStyle/>
        <a:p>
          <a:pPr algn="ctr"/>
          <a:endParaRPr lang="en-GB" sz="1600" b="1" dirty="0"/>
        </a:p>
        <a:p>
          <a:pPr algn="ctr"/>
          <a:endParaRPr lang="en-GB" sz="1600" b="1" dirty="0"/>
        </a:p>
        <a:p>
          <a:pPr algn="ctr"/>
          <a:r>
            <a:rPr lang="en-GB" sz="1600" b="1" dirty="0"/>
            <a:t> EA/ low paid women</a:t>
          </a:r>
        </a:p>
        <a:p>
          <a:pPr algn="l"/>
          <a:r>
            <a:rPr lang="en-GB" sz="1300" dirty="0"/>
            <a:t>Focused on wards with largest gender gaps </a:t>
          </a:r>
        </a:p>
        <a:p>
          <a:pPr algn="l"/>
          <a:r>
            <a:rPr lang="en-GB" sz="1300" dirty="0"/>
            <a:t>-Working with specialist VCS providers</a:t>
          </a:r>
        </a:p>
        <a:p>
          <a:pPr algn="l"/>
          <a:r>
            <a:rPr lang="en-GB" sz="1300" dirty="0"/>
            <a:t>-Focus on career progression, in work upskilling, accessing childcare, removing barriers</a:t>
          </a:r>
        </a:p>
        <a:p>
          <a:pPr algn="l"/>
          <a:endParaRPr lang="en-GB" sz="1300" dirty="0"/>
        </a:p>
        <a:p>
          <a:pPr algn="ctr"/>
          <a:endParaRPr lang="en-GB" sz="1700" dirty="0"/>
        </a:p>
      </dgm:t>
    </dgm:pt>
    <dgm:pt modelId="{69BAD419-A986-41AD-9B3F-152F4F3A192B}" type="parTrans" cxnId="{EE21ED0C-6488-4E40-BBF7-A0ADBCB404A2}">
      <dgm:prSet/>
      <dgm:spPr/>
      <dgm:t>
        <a:bodyPr/>
        <a:lstStyle/>
        <a:p>
          <a:endParaRPr lang="en-GB"/>
        </a:p>
      </dgm:t>
    </dgm:pt>
    <dgm:pt modelId="{0743FEEF-9ABD-460C-9203-35897AF8372F}" type="sibTrans" cxnId="{EE21ED0C-6488-4E40-BBF7-A0ADBCB404A2}">
      <dgm:prSet/>
      <dgm:spPr/>
      <dgm:t>
        <a:bodyPr/>
        <a:lstStyle/>
        <a:p>
          <a:endParaRPr lang="en-GB"/>
        </a:p>
      </dgm:t>
    </dgm:pt>
    <dgm:pt modelId="{2A4AA866-885B-46E0-ACA0-1C012C556229}">
      <dgm:prSet custT="1"/>
      <dgm:spPr/>
      <dgm:t>
        <a:bodyPr/>
        <a:lstStyle/>
        <a:p>
          <a:pPr algn="ctr"/>
          <a:r>
            <a:rPr lang="en-GB" sz="1600" b="1" dirty="0"/>
            <a:t>Substance Misuse (especially alcohol)  </a:t>
          </a:r>
        </a:p>
        <a:p>
          <a:pPr algn="l"/>
          <a:r>
            <a:rPr lang="en-GB" sz="1400" dirty="0"/>
            <a:t>-</a:t>
          </a:r>
          <a:r>
            <a:rPr lang="en-GB" sz="1300" dirty="0"/>
            <a:t>Working with CGL and other specialist VCS providers</a:t>
          </a:r>
        </a:p>
        <a:p>
          <a:pPr algn="l"/>
          <a:r>
            <a:rPr lang="en-GB" sz="1300" dirty="0"/>
            <a:t>-Specialist Job Coaches focus on removing barriers </a:t>
          </a:r>
        </a:p>
        <a:p>
          <a:pPr algn="ctr"/>
          <a:endParaRPr lang="en-GB" sz="1700" dirty="0"/>
        </a:p>
      </dgm:t>
    </dgm:pt>
    <dgm:pt modelId="{CAECCF58-C727-45BC-81DD-BEEC14724B5C}" type="parTrans" cxnId="{5A9ED380-83FC-4A52-AA02-41BAA161D959}">
      <dgm:prSet/>
      <dgm:spPr/>
      <dgm:t>
        <a:bodyPr/>
        <a:lstStyle/>
        <a:p>
          <a:endParaRPr lang="en-GB"/>
        </a:p>
      </dgm:t>
    </dgm:pt>
    <dgm:pt modelId="{EF547D29-C3EE-412D-BB29-D5B5CC09B9E3}" type="sibTrans" cxnId="{5A9ED380-83FC-4A52-AA02-41BAA161D959}">
      <dgm:prSet/>
      <dgm:spPr/>
      <dgm:t>
        <a:bodyPr/>
        <a:lstStyle/>
        <a:p>
          <a:endParaRPr lang="en-GB"/>
        </a:p>
      </dgm:t>
    </dgm:pt>
    <dgm:pt modelId="{BFC1A26A-4460-4137-9CFA-7EE36B05E0DB}" type="pres">
      <dgm:prSet presAssocID="{C201FDDF-8ED2-4561-B6E8-B0D42EDC2F72}" presName="cycle" presStyleCnt="0">
        <dgm:presLayoutVars>
          <dgm:chMax val="1"/>
          <dgm:dir/>
          <dgm:animLvl val="ctr"/>
          <dgm:resizeHandles val="exact"/>
        </dgm:presLayoutVars>
      </dgm:prSet>
      <dgm:spPr/>
    </dgm:pt>
    <dgm:pt modelId="{E8F57397-9386-4A5B-AE5F-D7F729C218D5}" type="pres">
      <dgm:prSet presAssocID="{318DC404-6A39-4282-9B95-26D92069C8F7}" presName="centerShape" presStyleLbl="node0" presStyleIdx="0" presStyleCnt="1"/>
      <dgm:spPr/>
    </dgm:pt>
    <dgm:pt modelId="{34B4907A-9091-4CBE-AAC7-7DF45C306529}" type="pres">
      <dgm:prSet presAssocID="{AB2DC0ED-FC8C-492E-A7CF-3FDD7248BA55}" presName="parTrans" presStyleLbl="bgSibTrans2D1" presStyleIdx="0" presStyleCnt="5"/>
      <dgm:spPr/>
    </dgm:pt>
    <dgm:pt modelId="{4757AF9E-1D99-449D-9F8D-A9B8851DED70}" type="pres">
      <dgm:prSet presAssocID="{4F834458-BE18-47B1-BCAB-B5D0120F1492}" presName="node" presStyleLbl="node1" presStyleIdx="0" presStyleCnt="5" custRadScaleRad="100268">
        <dgm:presLayoutVars>
          <dgm:bulletEnabled val="1"/>
        </dgm:presLayoutVars>
      </dgm:prSet>
      <dgm:spPr/>
    </dgm:pt>
    <dgm:pt modelId="{8E122822-F9F2-438E-BFEB-240B9FDFA0D1}" type="pres">
      <dgm:prSet presAssocID="{60724923-53C5-442A-A96D-D7D1ED87E688}" presName="parTrans" presStyleLbl="bgSibTrans2D1" presStyleIdx="1" presStyleCnt="5"/>
      <dgm:spPr/>
    </dgm:pt>
    <dgm:pt modelId="{B859C991-92E0-43DA-A85C-8FE39FEEA479}" type="pres">
      <dgm:prSet presAssocID="{F83B1265-77D6-48B7-BAF0-558B9DA2B30D}" presName="node" presStyleLbl="node1" presStyleIdx="1" presStyleCnt="5">
        <dgm:presLayoutVars>
          <dgm:bulletEnabled val="1"/>
        </dgm:presLayoutVars>
      </dgm:prSet>
      <dgm:spPr/>
    </dgm:pt>
    <dgm:pt modelId="{3E7EB701-F13B-4C9F-80AE-10EB392ABC31}" type="pres">
      <dgm:prSet presAssocID="{D8122925-D967-4E45-9DC9-52780727ED0F}" presName="parTrans" presStyleLbl="bgSibTrans2D1" presStyleIdx="2" presStyleCnt="5"/>
      <dgm:spPr/>
    </dgm:pt>
    <dgm:pt modelId="{BF29CBFF-4319-4569-B917-EAA4F4ED616A}" type="pres">
      <dgm:prSet presAssocID="{B42B3B69-CC86-459E-8A4C-6D9FC68DC55A}" presName="node" presStyleLbl="node1" presStyleIdx="2" presStyleCnt="5">
        <dgm:presLayoutVars>
          <dgm:bulletEnabled val="1"/>
        </dgm:presLayoutVars>
      </dgm:prSet>
      <dgm:spPr/>
    </dgm:pt>
    <dgm:pt modelId="{D751CE26-188B-4405-8D33-8E92E58B7D2E}" type="pres">
      <dgm:prSet presAssocID="{69BAD419-A986-41AD-9B3F-152F4F3A192B}" presName="parTrans" presStyleLbl="bgSibTrans2D1" presStyleIdx="3" presStyleCnt="5"/>
      <dgm:spPr/>
    </dgm:pt>
    <dgm:pt modelId="{DA22DBC8-54B3-4E39-95F8-F5010D4A0999}" type="pres">
      <dgm:prSet presAssocID="{3EAF686B-969E-4918-9A16-356CF268297B}" presName="node" presStyleLbl="node1" presStyleIdx="3" presStyleCnt="5">
        <dgm:presLayoutVars>
          <dgm:bulletEnabled val="1"/>
        </dgm:presLayoutVars>
      </dgm:prSet>
      <dgm:spPr/>
    </dgm:pt>
    <dgm:pt modelId="{3719ED01-D084-4F11-BDD4-31389BD08552}" type="pres">
      <dgm:prSet presAssocID="{CAECCF58-C727-45BC-81DD-BEEC14724B5C}" presName="parTrans" presStyleLbl="bgSibTrans2D1" presStyleIdx="4" presStyleCnt="5"/>
      <dgm:spPr/>
    </dgm:pt>
    <dgm:pt modelId="{E6CBF42C-73EA-44EE-9C2E-323A494D2823}" type="pres">
      <dgm:prSet presAssocID="{2A4AA866-885B-46E0-ACA0-1C012C556229}" presName="node" presStyleLbl="node1" presStyleIdx="4" presStyleCnt="5">
        <dgm:presLayoutVars>
          <dgm:bulletEnabled val="1"/>
        </dgm:presLayoutVars>
      </dgm:prSet>
      <dgm:spPr/>
    </dgm:pt>
  </dgm:ptLst>
  <dgm:cxnLst>
    <dgm:cxn modelId="{014E7304-C086-4CAF-990B-86D60ED179B8}" type="presOf" srcId="{4F834458-BE18-47B1-BCAB-B5D0120F1492}" destId="{4757AF9E-1D99-449D-9F8D-A9B8851DED70}" srcOrd="0" destOrd="0" presId="urn:microsoft.com/office/officeart/2005/8/layout/radial4"/>
    <dgm:cxn modelId="{EE21ED0C-6488-4E40-BBF7-A0ADBCB404A2}" srcId="{318DC404-6A39-4282-9B95-26D92069C8F7}" destId="{3EAF686B-969E-4918-9A16-356CF268297B}" srcOrd="3" destOrd="0" parTransId="{69BAD419-A986-41AD-9B3F-152F4F3A192B}" sibTransId="{0743FEEF-9ABD-460C-9203-35897AF8372F}"/>
    <dgm:cxn modelId="{E8518711-777B-458F-8619-0AD11492EAA0}" type="presOf" srcId="{69BAD419-A986-41AD-9B3F-152F4F3A192B}" destId="{D751CE26-188B-4405-8D33-8E92E58B7D2E}" srcOrd="0" destOrd="0" presId="urn:microsoft.com/office/officeart/2005/8/layout/radial4"/>
    <dgm:cxn modelId="{866B811A-E930-4798-8D7C-BCB89234494D}" type="presOf" srcId="{C201FDDF-8ED2-4561-B6E8-B0D42EDC2F72}" destId="{BFC1A26A-4460-4137-9CFA-7EE36B05E0DB}" srcOrd="0" destOrd="0" presId="urn:microsoft.com/office/officeart/2005/8/layout/radial4"/>
    <dgm:cxn modelId="{1EA4B733-2B10-4CA6-AA34-BECE51BE8C2A}" type="presOf" srcId="{D8122925-D967-4E45-9DC9-52780727ED0F}" destId="{3E7EB701-F13B-4C9F-80AE-10EB392ABC31}" srcOrd="0" destOrd="0" presId="urn:microsoft.com/office/officeart/2005/8/layout/radial4"/>
    <dgm:cxn modelId="{2A6D1F39-767E-4AAB-9CAC-6FBF8E298CF9}" srcId="{318DC404-6A39-4282-9B95-26D92069C8F7}" destId="{F83B1265-77D6-48B7-BAF0-558B9DA2B30D}" srcOrd="1" destOrd="0" parTransId="{60724923-53C5-442A-A96D-D7D1ED87E688}" sibTransId="{7A9272A1-E10E-4B88-A21E-10EDD5B8D04A}"/>
    <dgm:cxn modelId="{D0FA8740-6D37-4303-98E3-6884A3795180}" type="presOf" srcId="{318DC404-6A39-4282-9B95-26D92069C8F7}" destId="{E8F57397-9386-4A5B-AE5F-D7F729C218D5}" srcOrd="0" destOrd="0" presId="urn:microsoft.com/office/officeart/2005/8/layout/radial4"/>
    <dgm:cxn modelId="{DDBE1E47-7360-4F9F-A9FB-42DEA0F984F7}" type="presOf" srcId="{F83B1265-77D6-48B7-BAF0-558B9DA2B30D}" destId="{B859C991-92E0-43DA-A85C-8FE39FEEA479}" srcOrd="0" destOrd="0" presId="urn:microsoft.com/office/officeart/2005/8/layout/radial4"/>
    <dgm:cxn modelId="{5A9ED380-83FC-4A52-AA02-41BAA161D959}" srcId="{318DC404-6A39-4282-9B95-26D92069C8F7}" destId="{2A4AA866-885B-46E0-ACA0-1C012C556229}" srcOrd="4" destOrd="0" parTransId="{CAECCF58-C727-45BC-81DD-BEEC14724B5C}" sibTransId="{EF547D29-C3EE-412D-BB29-D5B5CC09B9E3}"/>
    <dgm:cxn modelId="{B026B787-57F9-4778-A209-22A5E5AEE023}" srcId="{318DC404-6A39-4282-9B95-26D92069C8F7}" destId="{4F834458-BE18-47B1-BCAB-B5D0120F1492}" srcOrd="0" destOrd="0" parTransId="{AB2DC0ED-FC8C-492E-A7CF-3FDD7248BA55}" sibTransId="{F8EBE9AC-7BE0-4DAC-94D8-923EE8E4DB34}"/>
    <dgm:cxn modelId="{A5B83D8D-921A-46A8-A8F6-7FB7A3341330}" type="presOf" srcId="{3EAF686B-969E-4918-9A16-356CF268297B}" destId="{DA22DBC8-54B3-4E39-95F8-F5010D4A0999}" srcOrd="0" destOrd="0" presId="urn:microsoft.com/office/officeart/2005/8/layout/radial4"/>
    <dgm:cxn modelId="{7476249E-8B90-4523-AB38-718A22F1CCC7}" type="presOf" srcId="{2A4AA866-885B-46E0-ACA0-1C012C556229}" destId="{E6CBF42C-73EA-44EE-9C2E-323A494D2823}" srcOrd="0" destOrd="0" presId="urn:microsoft.com/office/officeart/2005/8/layout/radial4"/>
    <dgm:cxn modelId="{23DD3CA4-2440-4193-B8A7-FF5A84B0ED66}" type="presOf" srcId="{AB2DC0ED-FC8C-492E-A7CF-3FDD7248BA55}" destId="{34B4907A-9091-4CBE-AAC7-7DF45C306529}" srcOrd="0" destOrd="0" presId="urn:microsoft.com/office/officeart/2005/8/layout/radial4"/>
    <dgm:cxn modelId="{937471B4-2F86-4D59-9BEE-8FDB8897FE3A}" type="presOf" srcId="{B42B3B69-CC86-459E-8A4C-6D9FC68DC55A}" destId="{BF29CBFF-4319-4569-B917-EAA4F4ED616A}" srcOrd="0" destOrd="0" presId="urn:microsoft.com/office/officeart/2005/8/layout/radial4"/>
    <dgm:cxn modelId="{4FBB5BC2-C124-4E22-A188-EEDE2EC7BD95}" srcId="{C201FDDF-8ED2-4561-B6E8-B0D42EDC2F72}" destId="{318DC404-6A39-4282-9B95-26D92069C8F7}" srcOrd="0" destOrd="0" parTransId="{8354623C-6A2B-41AF-A2E2-17946D43DB0A}" sibTransId="{C4A2841D-309F-49AF-8B61-E78F109DD34D}"/>
    <dgm:cxn modelId="{F58E4BC7-4C96-4342-AE5E-3D901691CA66}" srcId="{318DC404-6A39-4282-9B95-26D92069C8F7}" destId="{B42B3B69-CC86-459E-8A4C-6D9FC68DC55A}" srcOrd="2" destOrd="0" parTransId="{D8122925-D967-4E45-9DC9-52780727ED0F}" sibTransId="{C6A9CBD8-C2F1-4791-8866-F991B2305D46}"/>
    <dgm:cxn modelId="{6526E4DA-E9CE-4DF2-A543-ED776FE838F9}" type="presOf" srcId="{CAECCF58-C727-45BC-81DD-BEEC14724B5C}" destId="{3719ED01-D084-4F11-BDD4-31389BD08552}" srcOrd="0" destOrd="0" presId="urn:microsoft.com/office/officeart/2005/8/layout/radial4"/>
    <dgm:cxn modelId="{DC0BABFE-1419-410D-8F48-7C6A23FD966C}" type="presOf" srcId="{60724923-53C5-442A-A96D-D7D1ED87E688}" destId="{8E122822-F9F2-438E-BFEB-240B9FDFA0D1}" srcOrd="0" destOrd="0" presId="urn:microsoft.com/office/officeart/2005/8/layout/radial4"/>
    <dgm:cxn modelId="{E5B0D4CB-0BE6-4A87-A060-47A2C760BBB6}" type="presParOf" srcId="{BFC1A26A-4460-4137-9CFA-7EE36B05E0DB}" destId="{E8F57397-9386-4A5B-AE5F-D7F729C218D5}" srcOrd="0" destOrd="0" presId="urn:microsoft.com/office/officeart/2005/8/layout/radial4"/>
    <dgm:cxn modelId="{48A0AB45-97E0-4354-9F53-44A3A44F1AC6}" type="presParOf" srcId="{BFC1A26A-4460-4137-9CFA-7EE36B05E0DB}" destId="{34B4907A-9091-4CBE-AAC7-7DF45C306529}" srcOrd="1" destOrd="0" presId="urn:microsoft.com/office/officeart/2005/8/layout/radial4"/>
    <dgm:cxn modelId="{A1CFA04F-9834-4E9E-9162-5A675ACC3DAC}" type="presParOf" srcId="{BFC1A26A-4460-4137-9CFA-7EE36B05E0DB}" destId="{4757AF9E-1D99-449D-9F8D-A9B8851DED70}" srcOrd="2" destOrd="0" presId="urn:microsoft.com/office/officeart/2005/8/layout/radial4"/>
    <dgm:cxn modelId="{46C76054-18E6-4B9A-A463-054F3B4993B5}" type="presParOf" srcId="{BFC1A26A-4460-4137-9CFA-7EE36B05E0DB}" destId="{8E122822-F9F2-438E-BFEB-240B9FDFA0D1}" srcOrd="3" destOrd="0" presId="urn:microsoft.com/office/officeart/2005/8/layout/radial4"/>
    <dgm:cxn modelId="{F12DFBD7-6866-4444-945B-F080BE333093}" type="presParOf" srcId="{BFC1A26A-4460-4137-9CFA-7EE36B05E0DB}" destId="{B859C991-92E0-43DA-A85C-8FE39FEEA479}" srcOrd="4" destOrd="0" presId="urn:microsoft.com/office/officeart/2005/8/layout/radial4"/>
    <dgm:cxn modelId="{EC4D7E60-ECEE-4A96-A0E2-5C6B39C170E3}" type="presParOf" srcId="{BFC1A26A-4460-4137-9CFA-7EE36B05E0DB}" destId="{3E7EB701-F13B-4C9F-80AE-10EB392ABC31}" srcOrd="5" destOrd="0" presId="urn:microsoft.com/office/officeart/2005/8/layout/radial4"/>
    <dgm:cxn modelId="{B9C266EA-0AE6-41E1-BFE5-7E082976FC15}" type="presParOf" srcId="{BFC1A26A-4460-4137-9CFA-7EE36B05E0DB}" destId="{BF29CBFF-4319-4569-B917-EAA4F4ED616A}" srcOrd="6" destOrd="0" presId="urn:microsoft.com/office/officeart/2005/8/layout/radial4"/>
    <dgm:cxn modelId="{29E132F6-78F0-4CEB-9281-45921AF302B8}" type="presParOf" srcId="{BFC1A26A-4460-4137-9CFA-7EE36B05E0DB}" destId="{D751CE26-188B-4405-8D33-8E92E58B7D2E}" srcOrd="7" destOrd="0" presId="urn:microsoft.com/office/officeart/2005/8/layout/radial4"/>
    <dgm:cxn modelId="{D24A90FE-7259-4E31-88EF-2A75769F3E74}" type="presParOf" srcId="{BFC1A26A-4460-4137-9CFA-7EE36B05E0DB}" destId="{DA22DBC8-54B3-4E39-95F8-F5010D4A0999}" srcOrd="8" destOrd="0" presId="urn:microsoft.com/office/officeart/2005/8/layout/radial4"/>
    <dgm:cxn modelId="{DF7FAE0C-C2AD-45DC-AE34-6710C214A5AB}" type="presParOf" srcId="{BFC1A26A-4460-4137-9CFA-7EE36B05E0DB}" destId="{3719ED01-D084-4F11-BDD4-31389BD08552}" srcOrd="9" destOrd="0" presId="urn:microsoft.com/office/officeart/2005/8/layout/radial4"/>
    <dgm:cxn modelId="{7FCAB26F-2A08-4F42-B741-32432D9BF656}" type="presParOf" srcId="{BFC1A26A-4460-4137-9CFA-7EE36B05E0DB}" destId="{E6CBF42C-73EA-44EE-9C2E-323A494D2823}"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AF5D-852C-49C5-B87E-C378860E48BF}">
      <dsp:nvSpPr>
        <dsp:cNvPr id="0" name=""/>
        <dsp:cNvSpPr/>
      </dsp:nvSpPr>
      <dsp:spPr>
        <a:xfrm>
          <a:off x="0" y="2175669"/>
          <a:ext cx="10515600" cy="0"/>
        </a:xfrm>
        <a:prstGeom prst="line">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158D209-C9D4-4ED4-B197-46453D6DABC9}">
      <dsp:nvSpPr>
        <dsp:cNvPr id="0" name=""/>
        <dsp:cNvSpPr/>
      </dsp:nvSpPr>
      <dsp:spPr>
        <a:xfrm>
          <a:off x="197167" y="2336668"/>
          <a:ext cx="278334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January 2023</a:t>
          </a:r>
        </a:p>
      </dsp:txBody>
      <dsp:txXfrm>
        <a:off x="197167" y="2336668"/>
        <a:ext cx="2783347" cy="491701"/>
      </dsp:txXfrm>
    </dsp:sp>
    <dsp:sp modelId="{08EB0DF2-E65B-43CC-A8A9-795E449B1D13}">
      <dsp:nvSpPr>
        <dsp:cNvPr id="0" name=""/>
        <dsp:cNvSpPr/>
      </dsp:nvSpPr>
      <dsp:spPr>
        <a:xfrm>
          <a:off x="7393" y="607011"/>
          <a:ext cx="3162895" cy="74190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Back to Back agreements and Year 1 Grant Schedules issued to Local Authorities </a:t>
          </a:r>
        </a:p>
      </dsp:txBody>
      <dsp:txXfrm>
        <a:off x="43610" y="643228"/>
        <a:ext cx="3090461" cy="669469"/>
      </dsp:txXfrm>
    </dsp:sp>
    <dsp:sp modelId="{E9041C26-3559-4297-8C22-64E98E4CABBE}">
      <dsp:nvSpPr>
        <dsp:cNvPr id="0" name=""/>
        <dsp:cNvSpPr/>
      </dsp:nvSpPr>
      <dsp:spPr>
        <a:xfrm>
          <a:off x="1588841" y="1348914"/>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904C889-E118-4AAE-9FCF-842FD5158F61}">
      <dsp:nvSpPr>
        <dsp:cNvPr id="0" name=""/>
        <dsp:cNvSpPr/>
      </dsp:nvSpPr>
      <dsp:spPr>
        <a:xfrm>
          <a:off x="2031646" y="1522968"/>
          <a:ext cx="278334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February 2023</a:t>
          </a:r>
        </a:p>
      </dsp:txBody>
      <dsp:txXfrm>
        <a:off x="2031646" y="1522968"/>
        <a:ext cx="2783347" cy="491701"/>
      </dsp:txXfrm>
    </dsp:sp>
    <dsp:sp modelId="{61A1C76E-FBFC-4C15-8D67-34D6A465168C}">
      <dsp:nvSpPr>
        <dsp:cNvPr id="0" name=""/>
        <dsp:cNvSpPr/>
      </dsp:nvSpPr>
      <dsp:spPr>
        <a:xfrm>
          <a:off x="1556206" y="2143033"/>
          <a:ext cx="65270" cy="6527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881AE-F276-42DE-A774-8438F9A7B2E9}">
      <dsp:nvSpPr>
        <dsp:cNvPr id="0" name=""/>
        <dsp:cNvSpPr/>
      </dsp:nvSpPr>
      <dsp:spPr>
        <a:xfrm>
          <a:off x="1841873" y="3002423"/>
          <a:ext cx="3162895" cy="74190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Project Monitoring Visits commence</a:t>
          </a:r>
        </a:p>
      </dsp:txBody>
      <dsp:txXfrm>
        <a:off x="1878090" y="3038640"/>
        <a:ext cx="3090461" cy="669469"/>
      </dsp:txXfrm>
    </dsp:sp>
    <dsp:sp modelId="{9CC5C442-1450-4556-B2E1-6AD4A82F6A71}">
      <dsp:nvSpPr>
        <dsp:cNvPr id="0" name=""/>
        <dsp:cNvSpPr/>
      </dsp:nvSpPr>
      <dsp:spPr>
        <a:xfrm>
          <a:off x="3423320" y="2175668"/>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39A92D-3438-497C-8629-9E067118051D}">
      <dsp:nvSpPr>
        <dsp:cNvPr id="0" name=""/>
        <dsp:cNvSpPr/>
      </dsp:nvSpPr>
      <dsp:spPr>
        <a:xfrm>
          <a:off x="3866126" y="2336668"/>
          <a:ext cx="278334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March 2023</a:t>
          </a:r>
        </a:p>
      </dsp:txBody>
      <dsp:txXfrm>
        <a:off x="3866126" y="2336668"/>
        <a:ext cx="2783347" cy="491701"/>
      </dsp:txXfrm>
    </dsp:sp>
    <dsp:sp modelId="{22FEC8D8-BFEC-4831-B493-DEF972808851}">
      <dsp:nvSpPr>
        <dsp:cNvPr id="0" name=""/>
        <dsp:cNvSpPr/>
      </dsp:nvSpPr>
      <dsp:spPr>
        <a:xfrm>
          <a:off x="3390685" y="2143033"/>
          <a:ext cx="65270" cy="6527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C7EA7-872C-43D3-8887-669AB801C394}">
      <dsp:nvSpPr>
        <dsp:cNvPr id="0" name=""/>
        <dsp:cNvSpPr/>
      </dsp:nvSpPr>
      <dsp:spPr>
        <a:xfrm>
          <a:off x="3676352" y="607011"/>
          <a:ext cx="3162895" cy="74190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First DLUHC progress report submitted</a:t>
          </a:r>
        </a:p>
      </dsp:txBody>
      <dsp:txXfrm>
        <a:off x="3712569" y="643228"/>
        <a:ext cx="3090461" cy="669469"/>
      </dsp:txXfrm>
    </dsp:sp>
    <dsp:sp modelId="{70D0CEBC-3627-46D8-ABC1-F1A991BF3D7C}">
      <dsp:nvSpPr>
        <dsp:cNvPr id="0" name=""/>
        <dsp:cNvSpPr/>
      </dsp:nvSpPr>
      <dsp:spPr>
        <a:xfrm>
          <a:off x="5257800" y="1348914"/>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B344396-F2DF-4C91-A981-DAFCDA08363F}">
      <dsp:nvSpPr>
        <dsp:cNvPr id="0" name=""/>
        <dsp:cNvSpPr/>
      </dsp:nvSpPr>
      <dsp:spPr>
        <a:xfrm>
          <a:off x="5700605" y="1522968"/>
          <a:ext cx="278334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March 2023</a:t>
          </a:r>
        </a:p>
      </dsp:txBody>
      <dsp:txXfrm>
        <a:off x="5700605" y="1522968"/>
        <a:ext cx="2783347" cy="491701"/>
      </dsp:txXfrm>
    </dsp:sp>
    <dsp:sp modelId="{B249424C-85A9-4F59-A943-7B491BC02007}">
      <dsp:nvSpPr>
        <dsp:cNvPr id="0" name=""/>
        <dsp:cNvSpPr/>
      </dsp:nvSpPr>
      <dsp:spPr>
        <a:xfrm>
          <a:off x="5225164" y="2143033"/>
          <a:ext cx="65270" cy="6527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E05A6-126E-4A02-87E9-C27BC8D36658}">
      <dsp:nvSpPr>
        <dsp:cNvPr id="0" name=""/>
        <dsp:cNvSpPr/>
      </dsp:nvSpPr>
      <dsp:spPr>
        <a:xfrm>
          <a:off x="5510831" y="3002423"/>
          <a:ext cx="3162895" cy="74190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Year 2 Grant allocations and Contract Schedule issued</a:t>
          </a:r>
        </a:p>
      </dsp:txBody>
      <dsp:txXfrm>
        <a:off x="5547048" y="3038640"/>
        <a:ext cx="3090461" cy="669469"/>
      </dsp:txXfrm>
    </dsp:sp>
    <dsp:sp modelId="{D80A0B8B-B4E0-4CBD-86F9-603DA56351B2}">
      <dsp:nvSpPr>
        <dsp:cNvPr id="0" name=""/>
        <dsp:cNvSpPr/>
      </dsp:nvSpPr>
      <dsp:spPr>
        <a:xfrm>
          <a:off x="7092279" y="2175668"/>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4A42B4-6A88-4531-92A7-194A94C153EB}">
      <dsp:nvSpPr>
        <dsp:cNvPr id="0" name=""/>
        <dsp:cNvSpPr/>
      </dsp:nvSpPr>
      <dsp:spPr>
        <a:xfrm>
          <a:off x="7535084" y="2336668"/>
          <a:ext cx="278334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April 2023</a:t>
          </a:r>
        </a:p>
      </dsp:txBody>
      <dsp:txXfrm>
        <a:off x="7535084" y="2336668"/>
        <a:ext cx="2783347" cy="491701"/>
      </dsp:txXfrm>
    </dsp:sp>
    <dsp:sp modelId="{8D4C101A-3ECB-4A44-84F0-CF95753E4DB6}">
      <dsp:nvSpPr>
        <dsp:cNvPr id="0" name=""/>
        <dsp:cNvSpPr/>
      </dsp:nvSpPr>
      <dsp:spPr>
        <a:xfrm>
          <a:off x="7059644" y="2143033"/>
          <a:ext cx="65270" cy="6527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41D42-7B52-458A-9161-A8BFD5F8456D}">
      <dsp:nvSpPr>
        <dsp:cNvPr id="0" name=""/>
        <dsp:cNvSpPr/>
      </dsp:nvSpPr>
      <dsp:spPr>
        <a:xfrm>
          <a:off x="7345310" y="607011"/>
          <a:ext cx="3162895" cy="74190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Year 1 actual deliverables and expenditure report for government</a:t>
          </a:r>
        </a:p>
      </dsp:txBody>
      <dsp:txXfrm>
        <a:off x="7381527" y="643228"/>
        <a:ext cx="3090461" cy="669469"/>
      </dsp:txXfrm>
    </dsp:sp>
    <dsp:sp modelId="{1088E57C-BAE7-453A-A978-AC5764EAB190}">
      <dsp:nvSpPr>
        <dsp:cNvPr id="0" name=""/>
        <dsp:cNvSpPr/>
      </dsp:nvSpPr>
      <dsp:spPr>
        <a:xfrm>
          <a:off x="8926758" y="1348914"/>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785EF8-3EE1-4DD7-9037-C21AFA105958}">
      <dsp:nvSpPr>
        <dsp:cNvPr id="0" name=""/>
        <dsp:cNvSpPr/>
      </dsp:nvSpPr>
      <dsp:spPr>
        <a:xfrm>
          <a:off x="8894123" y="2143033"/>
          <a:ext cx="65270" cy="6527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57397-9386-4A5B-AE5F-D7F729C218D5}">
      <dsp:nvSpPr>
        <dsp:cNvPr id="0" name=""/>
        <dsp:cNvSpPr/>
      </dsp:nvSpPr>
      <dsp:spPr>
        <a:xfrm>
          <a:off x="3756108" y="3258476"/>
          <a:ext cx="2412833" cy="2412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endParaRPr lang="en-GB" sz="1500" b="1" kern="1200" dirty="0">
            <a:latin typeface="Calibri Light" panose="020F0302020204030204"/>
          </a:endParaRPr>
        </a:p>
        <a:p>
          <a:pPr marL="0" lvl="0" indent="0" algn="ctr" defTabSz="666750" rtl="0">
            <a:lnSpc>
              <a:spcPct val="90000"/>
            </a:lnSpc>
            <a:spcBef>
              <a:spcPct val="0"/>
            </a:spcBef>
            <a:spcAft>
              <a:spcPct val="35000"/>
            </a:spcAft>
            <a:buNone/>
          </a:pPr>
          <a:r>
            <a:rPr lang="en-GB" sz="1500" b="1" kern="1200" dirty="0">
              <a:latin typeface="Calibri Light" panose="020F0302020204030204"/>
            </a:rPr>
            <a:t>Coventry City Council</a:t>
          </a:r>
        </a:p>
        <a:p>
          <a:pPr marL="0" lvl="0" indent="0" algn="ctr" defTabSz="666750">
            <a:lnSpc>
              <a:spcPct val="90000"/>
            </a:lnSpc>
            <a:spcBef>
              <a:spcPct val="0"/>
            </a:spcBef>
            <a:spcAft>
              <a:spcPct val="35000"/>
            </a:spcAft>
            <a:buNone/>
          </a:pPr>
          <a:r>
            <a:rPr lang="en-GB" sz="1500" b="1" kern="1200" dirty="0">
              <a:latin typeface="Calibri Light" panose="020F0302020204030204"/>
            </a:rPr>
            <a:t>Job </a:t>
          </a:r>
          <a:r>
            <a:rPr lang="en-GB" sz="1500" b="1" kern="1200" dirty="0"/>
            <a:t>Shop</a:t>
          </a:r>
          <a:r>
            <a:rPr lang="en-GB" sz="1500" b="1" kern="1200" dirty="0">
              <a:latin typeface="Calibri Light" panose="020F0302020204030204"/>
            </a:rPr>
            <a:t> </a:t>
          </a:r>
          <a:endParaRPr lang="en-GB" sz="1500" kern="1200" dirty="0"/>
        </a:p>
        <a:p>
          <a:pPr marL="0" lvl="0" indent="0" algn="ctr" defTabSz="666750">
            <a:lnSpc>
              <a:spcPct val="90000"/>
            </a:lnSpc>
            <a:spcBef>
              <a:spcPct val="0"/>
            </a:spcBef>
            <a:spcAft>
              <a:spcPct val="35000"/>
            </a:spcAft>
            <a:buNone/>
          </a:pPr>
          <a:r>
            <a:rPr lang="en-GB" sz="1500" b="1" kern="1200" dirty="0"/>
            <a:t>Central Hub</a:t>
          </a:r>
        </a:p>
        <a:p>
          <a:pPr marL="0" lvl="0" indent="0" algn="ctr" defTabSz="666750">
            <a:lnSpc>
              <a:spcPct val="90000"/>
            </a:lnSpc>
            <a:spcBef>
              <a:spcPct val="0"/>
            </a:spcBef>
            <a:spcAft>
              <a:spcPct val="35000"/>
            </a:spcAft>
            <a:buNone/>
          </a:pPr>
          <a:endParaRPr lang="en-GB" sz="1500" kern="1200" dirty="0"/>
        </a:p>
      </dsp:txBody>
      <dsp:txXfrm>
        <a:off x="4109459" y="3611827"/>
        <a:ext cx="1706131" cy="1706131"/>
      </dsp:txXfrm>
    </dsp:sp>
    <dsp:sp modelId="{34B4907A-9091-4CBE-AAC7-7DF45C306529}">
      <dsp:nvSpPr>
        <dsp:cNvPr id="0" name=""/>
        <dsp:cNvSpPr/>
      </dsp:nvSpPr>
      <dsp:spPr>
        <a:xfrm rot="10800000">
          <a:off x="1405299" y="4121064"/>
          <a:ext cx="2221513" cy="68765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7AF9E-1D99-449D-9F8D-A9B8851DED70}">
      <dsp:nvSpPr>
        <dsp:cNvPr id="0" name=""/>
        <dsp:cNvSpPr/>
      </dsp:nvSpPr>
      <dsp:spPr>
        <a:xfrm>
          <a:off x="259203" y="3548016"/>
          <a:ext cx="2292192" cy="18337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Disability and Health Conditions</a:t>
          </a:r>
        </a:p>
        <a:p>
          <a:pPr marL="0" lvl="0" indent="0" algn="l" defTabSz="711200">
            <a:lnSpc>
              <a:spcPct val="90000"/>
            </a:lnSpc>
            <a:spcBef>
              <a:spcPct val="0"/>
            </a:spcBef>
            <a:spcAft>
              <a:spcPct val="35000"/>
            </a:spcAft>
            <a:buNone/>
          </a:pPr>
          <a:r>
            <a:rPr lang="en-GB" sz="1300" kern="1200" dirty="0"/>
            <a:t>-LD/ASD </a:t>
          </a:r>
        </a:p>
        <a:p>
          <a:pPr marL="0" lvl="0" indent="0" algn="l" defTabSz="711200">
            <a:lnSpc>
              <a:spcPct val="90000"/>
            </a:lnSpc>
            <a:spcBef>
              <a:spcPct val="0"/>
            </a:spcBef>
            <a:spcAft>
              <a:spcPct val="35000"/>
            </a:spcAft>
            <a:buNone/>
          </a:pPr>
          <a:r>
            <a:rPr lang="en-GB" sz="1300" kern="1200" dirty="0"/>
            <a:t>-MH – Working with MH support providers providing specialist MH Job Coaches (for (depression/anxiety etc</a:t>
          </a:r>
          <a:r>
            <a:rPr lang="en-GB" sz="1400" kern="1200" dirty="0"/>
            <a:t>) </a:t>
          </a:r>
        </a:p>
      </dsp:txBody>
      <dsp:txXfrm>
        <a:off x="312912" y="3601725"/>
        <a:ext cx="2184774" cy="1726335"/>
      </dsp:txXfrm>
    </dsp:sp>
    <dsp:sp modelId="{8E122822-F9F2-438E-BFEB-240B9FDFA0D1}">
      <dsp:nvSpPr>
        <dsp:cNvPr id="0" name=""/>
        <dsp:cNvSpPr/>
      </dsp:nvSpPr>
      <dsp:spPr>
        <a:xfrm rot="13500000">
          <a:off x="2129892" y="2394696"/>
          <a:ext cx="2212529" cy="68765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9C991-92E0-43DA-A85C-8FE39FEEA479}">
      <dsp:nvSpPr>
        <dsp:cNvPr id="0" name=""/>
        <dsp:cNvSpPr/>
      </dsp:nvSpPr>
      <dsp:spPr>
        <a:xfrm>
          <a:off x="1307813" y="1039401"/>
          <a:ext cx="2292192" cy="18337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50+ EA &amp; Unemployed </a:t>
          </a:r>
        </a:p>
        <a:p>
          <a:pPr marL="0" lvl="0" indent="0" algn="l" defTabSz="711200">
            <a:lnSpc>
              <a:spcPct val="90000"/>
            </a:lnSpc>
            <a:spcBef>
              <a:spcPct val="0"/>
            </a:spcBef>
            <a:spcAft>
              <a:spcPct val="35000"/>
            </a:spcAft>
            <a:buNone/>
          </a:pPr>
          <a:r>
            <a:rPr lang="en-GB" sz="1300" kern="1200" dirty="0"/>
            <a:t>-Focused on hotspot areas</a:t>
          </a:r>
        </a:p>
        <a:p>
          <a:pPr marL="0" lvl="0" indent="0" algn="l" defTabSz="711200">
            <a:lnSpc>
              <a:spcPct val="90000"/>
            </a:lnSpc>
            <a:spcBef>
              <a:spcPct val="0"/>
            </a:spcBef>
            <a:spcAft>
              <a:spcPct val="35000"/>
            </a:spcAft>
            <a:buNone/>
          </a:pPr>
          <a:r>
            <a:rPr lang="en-GB" sz="1300" kern="1200" dirty="0"/>
            <a:t>-Working with specialist VCS providers</a:t>
          </a:r>
        </a:p>
        <a:p>
          <a:pPr marL="0" lvl="0" indent="0" algn="l" defTabSz="711200">
            <a:lnSpc>
              <a:spcPct val="90000"/>
            </a:lnSpc>
            <a:spcBef>
              <a:spcPct val="0"/>
            </a:spcBef>
            <a:spcAft>
              <a:spcPct val="35000"/>
            </a:spcAft>
            <a:buNone/>
          </a:pPr>
          <a:r>
            <a:rPr lang="en-GB" sz="1300" kern="1200" dirty="0"/>
            <a:t>-Includes peer support, group work, redundancy support</a:t>
          </a:r>
        </a:p>
      </dsp:txBody>
      <dsp:txXfrm>
        <a:off x="1361522" y="1093110"/>
        <a:ext cx="2184774" cy="1726335"/>
      </dsp:txXfrm>
    </dsp:sp>
    <dsp:sp modelId="{3E7EB701-F13B-4C9F-80AE-10EB392ABC31}">
      <dsp:nvSpPr>
        <dsp:cNvPr id="0" name=""/>
        <dsp:cNvSpPr/>
      </dsp:nvSpPr>
      <dsp:spPr>
        <a:xfrm rot="16200000">
          <a:off x="3856260" y="1679611"/>
          <a:ext cx="2212529" cy="68765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29CBFF-4319-4569-B917-EAA4F4ED616A}">
      <dsp:nvSpPr>
        <dsp:cNvPr id="0" name=""/>
        <dsp:cNvSpPr/>
      </dsp:nvSpPr>
      <dsp:spPr>
        <a:xfrm>
          <a:off x="3816428" y="298"/>
          <a:ext cx="2292192" cy="18337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Communities Work </a:t>
          </a:r>
        </a:p>
        <a:p>
          <a:pPr marL="0" lvl="0" indent="0" algn="l" defTabSz="711200">
            <a:lnSpc>
              <a:spcPct val="90000"/>
            </a:lnSpc>
            <a:spcBef>
              <a:spcPct val="0"/>
            </a:spcBef>
            <a:spcAft>
              <a:spcPct val="35000"/>
            </a:spcAft>
            <a:buNone/>
          </a:pPr>
          <a:r>
            <a:rPr lang="en-GB" sz="1300" kern="1200" dirty="0"/>
            <a:t>-Outreach Job Coaches working closely with VCS + health/LA and other services</a:t>
          </a:r>
        </a:p>
        <a:p>
          <a:pPr marL="0" lvl="0" indent="0" algn="l" defTabSz="711200">
            <a:lnSpc>
              <a:spcPct val="90000"/>
            </a:lnSpc>
            <a:spcBef>
              <a:spcPct val="0"/>
            </a:spcBef>
            <a:spcAft>
              <a:spcPct val="35000"/>
            </a:spcAft>
            <a:buNone/>
          </a:pPr>
          <a:r>
            <a:rPr lang="en-GB" sz="1300" kern="1200" dirty="0"/>
            <a:t>-Focused on most deprived areas including deprived LSOA’s within more affluent wards</a:t>
          </a:r>
        </a:p>
      </dsp:txBody>
      <dsp:txXfrm>
        <a:off x="3870137" y="54007"/>
        <a:ext cx="2184774" cy="1726335"/>
      </dsp:txXfrm>
    </dsp:sp>
    <dsp:sp modelId="{D751CE26-188B-4405-8D33-8E92E58B7D2E}">
      <dsp:nvSpPr>
        <dsp:cNvPr id="0" name=""/>
        <dsp:cNvSpPr/>
      </dsp:nvSpPr>
      <dsp:spPr>
        <a:xfrm rot="18900000">
          <a:off x="5582628" y="2394696"/>
          <a:ext cx="2212529" cy="68765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22DBC8-54B3-4E39-95F8-F5010D4A0999}">
      <dsp:nvSpPr>
        <dsp:cNvPr id="0" name=""/>
        <dsp:cNvSpPr/>
      </dsp:nvSpPr>
      <dsp:spPr>
        <a:xfrm>
          <a:off x="6325044" y="1039401"/>
          <a:ext cx="2292192" cy="18337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 EA/ low paid women</a:t>
          </a:r>
        </a:p>
        <a:p>
          <a:pPr marL="0" lvl="0" indent="0" algn="l" defTabSz="711200">
            <a:lnSpc>
              <a:spcPct val="90000"/>
            </a:lnSpc>
            <a:spcBef>
              <a:spcPct val="0"/>
            </a:spcBef>
            <a:spcAft>
              <a:spcPct val="35000"/>
            </a:spcAft>
            <a:buNone/>
          </a:pPr>
          <a:r>
            <a:rPr lang="en-GB" sz="1300" kern="1200" dirty="0"/>
            <a:t>Focused on wards with largest gender gaps </a:t>
          </a:r>
        </a:p>
        <a:p>
          <a:pPr marL="0" lvl="0" indent="0" algn="l" defTabSz="711200">
            <a:lnSpc>
              <a:spcPct val="90000"/>
            </a:lnSpc>
            <a:spcBef>
              <a:spcPct val="0"/>
            </a:spcBef>
            <a:spcAft>
              <a:spcPct val="35000"/>
            </a:spcAft>
            <a:buNone/>
          </a:pPr>
          <a:r>
            <a:rPr lang="en-GB" sz="1300" kern="1200" dirty="0"/>
            <a:t>-Working with specialist VCS providers</a:t>
          </a:r>
        </a:p>
        <a:p>
          <a:pPr marL="0" lvl="0" indent="0" algn="l" defTabSz="711200">
            <a:lnSpc>
              <a:spcPct val="90000"/>
            </a:lnSpc>
            <a:spcBef>
              <a:spcPct val="0"/>
            </a:spcBef>
            <a:spcAft>
              <a:spcPct val="35000"/>
            </a:spcAft>
            <a:buNone/>
          </a:pPr>
          <a:r>
            <a:rPr lang="en-GB" sz="1300" kern="1200" dirty="0"/>
            <a:t>-Focus on career progression, in work upskilling, accessing childcare, removing barriers</a:t>
          </a:r>
        </a:p>
        <a:p>
          <a:pPr marL="0" lvl="0" indent="0" algn="l" defTabSz="711200">
            <a:lnSpc>
              <a:spcPct val="90000"/>
            </a:lnSpc>
            <a:spcBef>
              <a:spcPct val="0"/>
            </a:spcBef>
            <a:spcAft>
              <a:spcPct val="35000"/>
            </a:spcAft>
            <a:buNone/>
          </a:pPr>
          <a:endParaRPr lang="en-GB" sz="1300" kern="1200" dirty="0"/>
        </a:p>
        <a:p>
          <a:pPr marL="0" lvl="0" indent="0" algn="ctr" defTabSz="711200">
            <a:lnSpc>
              <a:spcPct val="90000"/>
            </a:lnSpc>
            <a:spcBef>
              <a:spcPct val="0"/>
            </a:spcBef>
            <a:spcAft>
              <a:spcPct val="35000"/>
            </a:spcAft>
            <a:buNone/>
          </a:pPr>
          <a:endParaRPr lang="en-GB" sz="1700" kern="1200" dirty="0"/>
        </a:p>
      </dsp:txBody>
      <dsp:txXfrm>
        <a:off x="6378753" y="1093110"/>
        <a:ext cx="2184774" cy="1726335"/>
      </dsp:txXfrm>
    </dsp:sp>
    <dsp:sp modelId="{3719ED01-D084-4F11-BDD4-31389BD08552}">
      <dsp:nvSpPr>
        <dsp:cNvPr id="0" name=""/>
        <dsp:cNvSpPr/>
      </dsp:nvSpPr>
      <dsp:spPr>
        <a:xfrm>
          <a:off x="6297713" y="4121064"/>
          <a:ext cx="2212529" cy="687657"/>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BF42C-73EA-44EE-9C2E-323A494D2823}">
      <dsp:nvSpPr>
        <dsp:cNvPr id="0" name=""/>
        <dsp:cNvSpPr/>
      </dsp:nvSpPr>
      <dsp:spPr>
        <a:xfrm>
          <a:off x="7364146" y="3548016"/>
          <a:ext cx="2292192" cy="18337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Substance Misuse (especially alcohol)  </a:t>
          </a:r>
        </a:p>
        <a:p>
          <a:pPr marL="0" lvl="0" indent="0" algn="l" defTabSz="711200">
            <a:lnSpc>
              <a:spcPct val="90000"/>
            </a:lnSpc>
            <a:spcBef>
              <a:spcPct val="0"/>
            </a:spcBef>
            <a:spcAft>
              <a:spcPct val="35000"/>
            </a:spcAft>
            <a:buNone/>
          </a:pPr>
          <a:r>
            <a:rPr lang="en-GB" sz="1400" kern="1200" dirty="0"/>
            <a:t>-</a:t>
          </a:r>
          <a:r>
            <a:rPr lang="en-GB" sz="1300" kern="1200" dirty="0"/>
            <a:t>Working with CGL and other specialist VCS providers</a:t>
          </a:r>
        </a:p>
        <a:p>
          <a:pPr marL="0" lvl="0" indent="0" algn="l" defTabSz="711200">
            <a:lnSpc>
              <a:spcPct val="90000"/>
            </a:lnSpc>
            <a:spcBef>
              <a:spcPct val="0"/>
            </a:spcBef>
            <a:spcAft>
              <a:spcPct val="35000"/>
            </a:spcAft>
            <a:buNone/>
          </a:pPr>
          <a:r>
            <a:rPr lang="en-GB" sz="1300" kern="1200" dirty="0"/>
            <a:t>-Specialist Job Coaches focus on removing barriers </a:t>
          </a:r>
        </a:p>
        <a:p>
          <a:pPr marL="0" lvl="0" indent="0" algn="ctr" defTabSz="711200">
            <a:lnSpc>
              <a:spcPct val="90000"/>
            </a:lnSpc>
            <a:spcBef>
              <a:spcPct val="0"/>
            </a:spcBef>
            <a:spcAft>
              <a:spcPct val="35000"/>
            </a:spcAft>
            <a:buNone/>
          </a:pPr>
          <a:endParaRPr lang="en-GB" sz="1700" kern="1200" dirty="0"/>
        </a:p>
      </dsp:txBody>
      <dsp:txXfrm>
        <a:off x="7417855" y="3601725"/>
        <a:ext cx="2184774" cy="1726335"/>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0B538-E23C-4564-90DA-E6E1CEEC7643}" type="datetimeFigureOut">
              <a:rPr lang="en-GB" smtClean="0"/>
              <a:t>22/03/2023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94440-C6E1-41E1-8E73-0F4C9228F7C6}" type="slidenum">
              <a:rPr lang="en-GB" smtClean="0"/>
              <a:t>‹#›</a:t>
            </a:fld>
            <a:endParaRPr lang="en-GB"/>
          </a:p>
        </p:txBody>
      </p:sp>
    </p:spTree>
    <p:extLst>
      <p:ext uri="{BB962C8B-B14F-4D97-AF65-F5344CB8AC3E}">
        <p14:creationId xmlns:p14="http://schemas.microsoft.com/office/powerpoint/2010/main" val="412815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79161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F03E0E-0BB7-B74E-AFEB-33EC2F7609A8}" type="slidenum">
              <a:rPr lang="en-US" smtClean="0"/>
              <a:pPr/>
              <a:t>12</a:t>
            </a:fld>
            <a:endParaRPr lang="en-US" dirty="0"/>
          </a:p>
        </p:txBody>
      </p:sp>
    </p:spTree>
    <p:extLst>
      <p:ext uri="{BB962C8B-B14F-4D97-AF65-F5344CB8AC3E}">
        <p14:creationId xmlns:p14="http://schemas.microsoft.com/office/powerpoint/2010/main" val="17832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B80FAB9-3A7D-458D-836B-8DFBDE00E8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anose="020B0604020202020204" pitchFamily="34" charset="0"/>
                <a:ea typeface="ＭＳ Ｐゴシック" panose="020B0600070205080204" pitchFamily="34" charset="-128"/>
              </a:defRPr>
            </a:lvl1pPr>
            <a:lvl2pPr marL="735013" indent="-282575" defTabSz="911225">
              <a:defRPr sz="2400">
                <a:solidFill>
                  <a:schemeClr val="tx1"/>
                </a:solidFill>
                <a:latin typeface="Arial" panose="020B0604020202020204" pitchFamily="34" charset="0"/>
                <a:ea typeface="ＭＳ Ｐゴシック" panose="020B0600070205080204" pitchFamily="34" charset="-128"/>
              </a:defRPr>
            </a:lvl2pPr>
            <a:lvl3pPr marL="1131888" indent="-225425" defTabSz="911225">
              <a:defRPr sz="2400">
                <a:solidFill>
                  <a:schemeClr val="tx1"/>
                </a:solidFill>
                <a:latin typeface="Arial" panose="020B0604020202020204" pitchFamily="34" charset="0"/>
                <a:ea typeface="ＭＳ Ｐゴシック" panose="020B0600070205080204" pitchFamily="34" charset="-128"/>
              </a:defRPr>
            </a:lvl3pPr>
            <a:lvl4pPr marL="1584325" indent="-225425" defTabSz="911225">
              <a:defRPr sz="2400">
                <a:solidFill>
                  <a:schemeClr val="tx1"/>
                </a:solidFill>
                <a:latin typeface="Arial" panose="020B0604020202020204" pitchFamily="34" charset="0"/>
                <a:ea typeface="ＭＳ Ｐゴシック" panose="020B0600070205080204" pitchFamily="34" charset="-128"/>
              </a:defRPr>
            </a:lvl4pPr>
            <a:lvl5pPr marL="2038350" indent="-225425" defTabSz="911225">
              <a:defRPr sz="2400">
                <a:solidFill>
                  <a:schemeClr val="tx1"/>
                </a:solidFill>
                <a:latin typeface="Arial" panose="020B0604020202020204" pitchFamily="34" charset="0"/>
                <a:ea typeface="ＭＳ Ｐゴシック" panose="020B0600070205080204" pitchFamily="34" charset="-128"/>
              </a:defRPr>
            </a:lvl5pPr>
            <a:lvl6pPr marL="2495550" indent="-225425"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2750" indent="-225425"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09950" indent="-225425"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67150" indent="-225425"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EBAD3E4A-A68E-433E-A217-A7078A04B746}" type="slidenum">
              <a:rPr kumimoji="0" lang="en-GB" altLang="en-US" sz="1200" b="0" i="0" u="none" strike="noStrike" kern="1200" cap="none" spc="0" normalizeH="0" baseline="0" noProof="0">
                <a:ln>
                  <a:noFill/>
                </a:ln>
                <a:solidFill>
                  <a:srgbClr val="003399"/>
                </a:solidFill>
                <a:effectLst/>
                <a:uLnTx/>
                <a:uFillTx/>
                <a:latin typeface="Arial" panose="020B0604020202020204" pitchFamily="34" charset="0"/>
                <a:ea typeface="ＭＳ Ｐゴシック" panose="020B0600070205080204" pitchFamily="34" charset="-128"/>
                <a:cs typeface="+mn-cs"/>
              </a:rPr>
              <a:pPr marL="0" marR="0" lvl="0" indent="0" algn="r" defTabSz="911225"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srgbClr val="003399"/>
              </a:solidFill>
              <a:effectLst/>
              <a:uLnTx/>
              <a:uFillTx/>
              <a:latin typeface="Arial" panose="020B0604020202020204" pitchFamily="34" charset="0"/>
              <a:ea typeface="ＭＳ Ｐゴシック" panose="020B0600070205080204" pitchFamily="34" charset="-128"/>
              <a:cs typeface="+mn-cs"/>
            </a:endParaRPr>
          </a:p>
        </p:txBody>
      </p:sp>
      <p:sp>
        <p:nvSpPr>
          <p:cNvPr id="5123" name="Rectangle 2">
            <a:extLst>
              <a:ext uri="{FF2B5EF4-FFF2-40B4-BE49-F238E27FC236}">
                <a16:creationId xmlns:a16="http://schemas.microsoft.com/office/drawing/2014/main" id="{139D8E1E-741F-4B8D-87A9-4C4E5F96CB02}"/>
              </a:ext>
            </a:extLst>
          </p:cNvPr>
          <p:cNvSpPr>
            <a:spLocks noGrp="1" noRot="1" noChangeAspect="1" noChangeArrowheads="1" noTextEdit="1"/>
          </p:cNvSpPr>
          <p:nvPr>
            <p:ph type="sldImg"/>
          </p:nvPr>
        </p:nvSpPr>
        <p:spPr>
          <a:xfrm>
            <a:off x="685800" y="1143000"/>
            <a:ext cx="5486400" cy="3086100"/>
          </a:xfrm>
          <a:ln/>
        </p:spPr>
      </p:sp>
      <p:sp>
        <p:nvSpPr>
          <p:cNvPr id="5124" name="Rectangle 3">
            <a:extLst>
              <a:ext uri="{FF2B5EF4-FFF2-40B4-BE49-F238E27FC236}">
                <a16:creationId xmlns:a16="http://schemas.microsoft.com/office/drawing/2014/main" id="{B58EF73B-41E2-474A-BEC6-4133BCE33F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400" i="1" dirty="0">
              <a:solidFill>
                <a:srgbClr val="FF33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 = Economically Inactive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E055-08C5-4B6B-A528-6AD702541E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451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22/03/2023</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22/03/2023</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22/03/2023</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dirty="0"/>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dirty="0"/>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7" y="2598379"/>
            <a:ext cx="8021426" cy="1661242"/>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8" y="2578100"/>
            <a:ext cx="8216900" cy="1701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8" y="2578100"/>
            <a:ext cx="8243784" cy="1701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903320-7B19-C843-9B5C-09A9BDB275F6}"/>
              </a:ext>
            </a:extLst>
          </p:cNvPr>
          <p:cNvSpPr>
            <a:spLocks noGrp="1"/>
          </p:cNvSpPr>
          <p:nvPr>
            <p:ph type="dt" sz="half" idx="10"/>
          </p:nvPr>
        </p:nvSpPr>
        <p:spPr/>
        <p:txBody>
          <a:bodyPr/>
          <a:lstStyle>
            <a:lvl1pPr>
              <a:defRPr/>
            </a:lvl1pPr>
          </a:lstStyle>
          <a:p>
            <a:pPr>
              <a:defRPr/>
            </a:pPr>
            <a:fld id="{CB71DCFF-EA9F-4C9B-AB38-23578EBDE5BF}" type="datetime1">
              <a:rPr lang="en-GB" altLang="en-US" smtClean="0"/>
              <a:t>22/03/2023</a:t>
            </a:fld>
            <a:endParaRPr lang="en-GB" altLang="en-US"/>
          </a:p>
        </p:txBody>
      </p:sp>
      <p:sp>
        <p:nvSpPr>
          <p:cNvPr id="5" name="Footer Placeholder 4">
            <a:extLst>
              <a:ext uri="{FF2B5EF4-FFF2-40B4-BE49-F238E27FC236}">
                <a16:creationId xmlns:a16="http://schemas.microsoft.com/office/drawing/2014/main" id="{8EEE5F81-2BD5-6C43-B876-75A2930EB107}"/>
              </a:ext>
            </a:extLst>
          </p:cNvPr>
          <p:cNvSpPr>
            <a:spLocks noGrp="1"/>
          </p:cNvSpPr>
          <p:nvPr>
            <p:ph type="ftr" sz="quarter" idx="11"/>
          </p:nvPr>
        </p:nvSpPr>
        <p:spPr/>
        <p:txBody>
          <a:bodyPr/>
          <a:lstStyle>
            <a:lvl1pPr>
              <a:defRPr/>
            </a:lvl1pPr>
          </a:lstStyle>
          <a:p>
            <a:pPr>
              <a:defRPr/>
            </a:pPr>
            <a:r>
              <a:rPr lang="en-GB"/>
              <a:t>Not Protectively Marked  </a:t>
            </a:r>
            <a:endParaRPr lang="en-GB" dirty="0"/>
          </a:p>
        </p:txBody>
      </p:sp>
      <p:sp>
        <p:nvSpPr>
          <p:cNvPr id="6" name="Slide Number Placeholder 5">
            <a:extLst>
              <a:ext uri="{FF2B5EF4-FFF2-40B4-BE49-F238E27FC236}">
                <a16:creationId xmlns:a16="http://schemas.microsoft.com/office/drawing/2014/main" id="{C7871AA2-DFC0-3744-9F24-9B6BA2F482D5}"/>
              </a:ext>
            </a:extLst>
          </p:cNvPr>
          <p:cNvSpPr>
            <a:spLocks noGrp="1"/>
          </p:cNvSpPr>
          <p:nvPr>
            <p:ph type="sldNum" sz="quarter" idx="12"/>
          </p:nvPr>
        </p:nvSpPr>
        <p:spPr/>
        <p:txBody>
          <a:bodyPr/>
          <a:lstStyle>
            <a:lvl1pPr>
              <a:defRPr/>
            </a:lvl1pPr>
          </a:lstStyle>
          <a:p>
            <a:pPr>
              <a:defRPr/>
            </a:pPr>
            <a:fld id="{D18665BF-D46E-FE43-B833-20706C827F37}" type="slidenum">
              <a:rPr lang="en-GB" altLang="en-US"/>
              <a:pPr>
                <a:defRPr/>
              </a:pPr>
              <a:t>‹#›</a:t>
            </a:fld>
            <a:endParaRPr lang="en-GB" altLang="en-US"/>
          </a:p>
        </p:txBody>
      </p:sp>
    </p:spTree>
    <p:extLst>
      <p:ext uri="{BB962C8B-B14F-4D97-AF65-F5344CB8AC3E}">
        <p14:creationId xmlns:p14="http://schemas.microsoft.com/office/powerpoint/2010/main" val="21183225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8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903320-7B19-C843-9B5C-09A9BDB275F6}"/>
              </a:ext>
            </a:extLst>
          </p:cNvPr>
          <p:cNvSpPr>
            <a:spLocks noGrp="1"/>
          </p:cNvSpPr>
          <p:nvPr>
            <p:ph type="dt" sz="half" idx="10"/>
          </p:nvPr>
        </p:nvSpPr>
        <p:spPr/>
        <p:txBody>
          <a:bodyPr/>
          <a:lstStyle>
            <a:lvl1pPr>
              <a:defRPr/>
            </a:lvl1pPr>
          </a:lstStyle>
          <a:p>
            <a:pPr>
              <a:defRPr/>
            </a:pPr>
            <a:fld id="{CB71DCFF-EA9F-4C9B-AB38-23578EBDE5BF}" type="datetime1">
              <a:rPr lang="en-GB" altLang="en-US" smtClean="0"/>
              <a:t>22/03/2023</a:t>
            </a:fld>
            <a:endParaRPr lang="en-GB" altLang="en-US"/>
          </a:p>
        </p:txBody>
      </p:sp>
      <p:sp>
        <p:nvSpPr>
          <p:cNvPr id="5" name="Footer Placeholder 4">
            <a:extLst>
              <a:ext uri="{FF2B5EF4-FFF2-40B4-BE49-F238E27FC236}">
                <a16:creationId xmlns:a16="http://schemas.microsoft.com/office/drawing/2014/main" id="{8EEE5F81-2BD5-6C43-B876-75A2930EB107}"/>
              </a:ext>
            </a:extLst>
          </p:cNvPr>
          <p:cNvSpPr>
            <a:spLocks noGrp="1"/>
          </p:cNvSpPr>
          <p:nvPr>
            <p:ph type="ftr" sz="quarter" idx="11"/>
          </p:nvPr>
        </p:nvSpPr>
        <p:spPr/>
        <p:txBody>
          <a:bodyPr/>
          <a:lstStyle>
            <a:lvl1pPr>
              <a:defRPr/>
            </a:lvl1pPr>
          </a:lstStyle>
          <a:p>
            <a:pPr>
              <a:defRPr/>
            </a:pPr>
            <a:r>
              <a:rPr lang="en-GB"/>
              <a:t>Not Protectively Marked  </a:t>
            </a:r>
            <a:endParaRPr lang="en-GB" dirty="0"/>
          </a:p>
        </p:txBody>
      </p:sp>
      <p:sp>
        <p:nvSpPr>
          <p:cNvPr id="6" name="Slide Number Placeholder 5">
            <a:extLst>
              <a:ext uri="{FF2B5EF4-FFF2-40B4-BE49-F238E27FC236}">
                <a16:creationId xmlns:a16="http://schemas.microsoft.com/office/drawing/2014/main" id="{C7871AA2-DFC0-3744-9F24-9B6BA2F482D5}"/>
              </a:ext>
            </a:extLst>
          </p:cNvPr>
          <p:cNvSpPr>
            <a:spLocks noGrp="1"/>
          </p:cNvSpPr>
          <p:nvPr>
            <p:ph type="sldNum" sz="quarter" idx="12"/>
          </p:nvPr>
        </p:nvSpPr>
        <p:spPr/>
        <p:txBody>
          <a:bodyPr/>
          <a:lstStyle>
            <a:lvl1pPr>
              <a:defRPr/>
            </a:lvl1pPr>
          </a:lstStyle>
          <a:p>
            <a:pPr>
              <a:defRPr/>
            </a:pPr>
            <a:fld id="{D18665BF-D46E-FE43-B833-20706C827F37}" type="slidenum">
              <a:rPr lang="en-GB" altLang="en-US"/>
              <a:pPr>
                <a:defRPr/>
              </a:pPr>
              <a:t>‹#›</a:t>
            </a:fld>
            <a:endParaRPr lang="en-GB" altLang="en-US"/>
          </a:p>
        </p:txBody>
      </p:sp>
    </p:spTree>
    <p:extLst>
      <p:ext uri="{BB962C8B-B14F-4D97-AF65-F5344CB8AC3E}">
        <p14:creationId xmlns:p14="http://schemas.microsoft.com/office/powerpoint/2010/main" val="370565861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39"/>
          <a:stretch/>
        </p:blipFill>
        <p:spPr bwMode="auto">
          <a:xfrm>
            <a:off x="-21642" y="0"/>
            <a:ext cx="122327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dirty="0"/>
          </a:p>
        </p:txBody>
      </p:sp>
      <p:sp>
        <p:nvSpPr>
          <p:cNvPr id="3"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2913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DF0E-2440-8C54-FD1D-FA3591E67C9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E2EEC6F-10DA-E57A-2AEB-D75F2A7136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4329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89F0-F818-4C42-8DAF-D51BC95754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845539-C24B-9B4F-ADE4-8CDA7393B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A9E1CF-ADC7-4A45-A995-A209E709C3A0}"/>
              </a:ext>
            </a:extLst>
          </p:cNvPr>
          <p:cNvSpPr>
            <a:spLocks noGrp="1"/>
          </p:cNvSpPr>
          <p:nvPr>
            <p:ph type="dt" sz="half" idx="10"/>
          </p:nvPr>
        </p:nvSpPr>
        <p:spPr/>
        <p:txBody>
          <a:bodyPr/>
          <a:lstStyle/>
          <a:p>
            <a:fld id="{EE2AB5C4-8FBB-7B48-832C-0BEC12527079}" type="datetimeFigureOut">
              <a:rPr lang="en-US" smtClean="0"/>
              <a:t>3/22/2023</a:t>
            </a:fld>
            <a:endParaRPr lang="en-US"/>
          </a:p>
        </p:txBody>
      </p:sp>
      <p:sp>
        <p:nvSpPr>
          <p:cNvPr id="5" name="Footer Placeholder 4">
            <a:extLst>
              <a:ext uri="{FF2B5EF4-FFF2-40B4-BE49-F238E27FC236}">
                <a16:creationId xmlns:a16="http://schemas.microsoft.com/office/drawing/2014/main" id="{CB23D923-FC11-4B40-9ED9-1F3B8DA3C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571CE-37E5-E342-99F7-D202725F2C0D}"/>
              </a:ext>
            </a:extLst>
          </p:cNvPr>
          <p:cNvSpPr>
            <a:spLocks noGrp="1"/>
          </p:cNvSpPr>
          <p:nvPr>
            <p:ph type="sldNum" sz="quarter" idx="12"/>
          </p:nvPr>
        </p:nvSpPr>
        <p:spPr/>
        <p:txBody>
          <a:bodyPr/>
          <a:lstStyle/>
          <a:p>
            <a:fld id="{C4DBB9E2-33A3-CA4D-AB70-4BDFB700FDFE}" type="slidenum">
              <a:rPr lang="en-US" smtClean="0"/>
              <a:t>‹#›</a:t>
            </a:fld>
            <a:endParaRPr lang="en-US"/>
          </a:p>
        </p:txBody>
      </p:sp>
    </p:spTree>
    <p:extLst>
      <p:ext uri="{BB962C8B-B14F-4D97-AF65-F5344CB8AC3E}">
        <p14:creationId xmlns:p14="http://schemas.microsoft.com/office/powerpoint/2010/main" val="272537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6EF3-EBE1-42F7-AF5F-28B6098EA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43A08-5FCC-4AF3-9F1E-20AC38953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E4AD44-8164-4475-906F-C5DBA2B440E2}"/>
              </a:ext>
            </a:extLst>
          </p:cNvPr>
          <p:cNvSpPr>
            <a:spLocks noGrp="1"/>
          </p:cNvSpPr>
          <p:nvPr>
            <p:ph type="dt" sz="half" idx="10"/>
          </p:nvPr>
        </p:nvSpPr>
        <p:spPr/>
        <p:txBody>
          <a:bodyPr/>
          <a:lstStyle/>
          <a:p>
            <a:fld id="{9D3EDF1B-0A3B-4FAD-B230-34C2D855BCF7}" type="datetimeFigureOut">
              <a:rPr lang="en-GB" smtClean="0"/>
              <a:t>22/03/2023</a:t>
            </a:fld>
            <a:endParaRPr lang="en-GB"/>
          </a:p>
        </p:txBody>
      </p:sp>
      <p:sp>
        <p:nvSpPr>
          <p:cNvPr id="5" name="Footer Placeholder 4">
            <a:extLst>
              <a:ext uri="{FF2B5EF4-FFF2-40B4-BE49-F238E27FC236}">
                <a16:creationId xmlns:a16="http://schemas.microsoft.com/office/drawing/2014/main" id="{862D4DB3-866B-4CD9-A05A-406643538A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09264-0546-4ED5-9603-7620877FDE65}"/>
              </a:ext>
            </a:extLst>
          </p:cNvPr>
          <p:cNvSpPr>
            <a:spLocks noGrp="1"/>
          </p:cNvSpPr>
          <p:nvPr>
            <p:ph type="sldNum" sz="quarter" idx="12"/>
          </p:nvPr>
        </p:nvSpPr>
        <p:spPr/>
        <p:txBody>
          <a:bodyPr/>
          <a:lstStyle/>
          <a:p>
            <a:fld id="{1EBCAF40-F42C-475B-B3A2-6C42B9288A2D}" type="slidenum">
              <a:rPr lang="en-GB" smtClean="0"/>
              <a:t>‹#›</a:t>
            </a:fld>
            <a:endParaRPr lang="en-GB"/>
          </a:p>
        </p:txBody>
      </p:sp>
    </p:spTree>
    <p:extLst>
      <p:ext uri="{BB962C8B-B14F-4D97-AF65-F5344CB8AC3E}">
        <p14:creationId xmlns:p14="http://schemas.microsoft.com/office/powerpoint/2010/main" val="100269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6E4EE3-B8DA-4529-A811-93362441A0E0}"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22/03/2023</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22/03/2023</a:t>
            </a:fld>
            <a:endParaRPr lang="en-GB" dirty="0"/>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3.xml"/><Relationship Id="rId1" Type="http://schemas.openxmlformats.org/officeDocument/2006/relationships/slideLayout" Target="../slideLayouts/slideLayout39.xml"/><Relationship Id="rId4" Type="http://schemas.openxmlformats.org/officeDocument/2006/relationships/image" Target="../media/image17.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22/03/2023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711" r:id="rId1"/>
    <p:sldLayoutId id="2147483719" r:id="rId2"/>
    <p:sldLayoutId id="2147483675" r:id="rId3"/>
    <p:sldLayoutId id="2147483717" r:id="rId4"/>
    <p:sldLayoutId id="2147483658" r:id="rId5"/>
    <p:sldLayoutId id="2147483676" r:id="rId6"/>
    <p:sldLayoutId id="2147483712"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718" r:id="rId19"/>
    <p:sldLayoutId id="2147483655" r:id="rId20"/>
    <p:sldLayoutId id="2147483690" r:id="rId21"/>
    <p:sldLayoutId id="2147483691" r:id="rId22"/>
    <p:sldLayoutId id="2147483692" r:id="rId23"/>
    <p:sldLayoutId id="2147483693" r:id="rId24"/>
    <p:sldLayoutId id="2147483709"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 id="2147483720" r:id="rId37"/>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12192000" cy="6885384"/>
          </a:xfrm>
          <a:prstGeom prst="rect">
            <a:avLst/>
          </a:prstGeom>
        </p:spPr>
      </p:pic>
      <p:sp>
        <p:nvSpPr>
          <p:cNvPr id="2" name="Title Placeholder 1"/>
          <p:cNvSpPr>
            <a:spLocks noGrp="1"/>
          </p:cNvSpPr>
          <p:nvPr>
            <p:ph type="title"/>
          </p:nvPr>
        </p:nvSpPr>
        <p:spPr>
          <a:xfrm>
            <a:off x="711200" y="3429000"/>
            <a:ext cx="10972800" cy="1143000"/>
          </a:xfrm>
          <a:prstGeom prst="rect">
            <a:avLst/>
          </a:prstGeom>
        </p:spPr>
        <p:txBody>
          <a:bodyPr vert="horz" lIns="91440" tIns="45720" rIns="91440" bIns="45720" rtlCol="0" anchor="ctr">
            <a:normAutofit/>
          </a:bodyPr>
          <a:lstStyle/>
          <a:p>
            <a:r>
              <a:rPr lang="en-GB"/>
              <a:t>Presentation Title</a:t>
            </a:r>
            <a:endParaRPr 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457200" rtl="0" eaLnBrk="1" latinLnBrk="0" hangingPunct="1">
        <a:spcBef>
          <a:spcPct val="0"/>
        </a:spcBef>
        <a:buNone/>
        <a:defRPr sz="36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0688"/>
            <a:ext cx="12192000" cy="361188"/>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71616"/>
            <a:ext cx="12192000" cy="786384"/>
          </a:xfrm>
          <a:prstGeom prst="rect">
            <a:avLst/>
          </a:prstGeom>
        </p:spPr>
      </p:pic>
    </p:spTree>
    <p:extLst>
      <p:ext uri="{BB962C8B-B14F-4D97-AF65-F5344CB8AC3E}">
        <p14:creationId xmlns:p14="http://schemas.microsoft.com/office/powerpoint/2010/main" val="107214551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A0F8F3-33C9-4E48-BA6A-83623F369D80}"/>
              </a:ext>
            </a:extLst>
          </p:cNvPr>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6EB6D005-4EC6-4443-A909-DB23211CAA97}" type="datetime1">
              <a:rPr lang="en-GB" altLang="en-US" smtClean="0"/>
              <a:t>22/03/2023</a:t>
            </a:fld>
            <a:endParaRPr lang="en-GB" altLang="en-US"/>
          </a:p>
        </p:txBody>
      </p:sp>
      <p:sp>
        <p:nvSpPr>
          <p:cNvPr id="5" name="Footer Placeholder 4">
            <a:extLst>
              <a:ext uri="{FF2B5EF4-FFF2-40B4-BE49-F238E27FC236}">
                <a16:creationId xmlns:a16="http://schemas.microsoft.com/office/drawing/2014/main" id="{43D1F770-DBF0-3547-959C-A08BD073C848}"/>
              </a:ext>
            </a:extLst>
          </p:cNvPr>
          <p:cNvSpPr>
            <a:spLocks noGrp="1"/>
          </p:cNvSpPr>
          <p:nvPr>
            <p:ph type="ftr" sz="quarter" idx="3"/>
          </p:nvPr>
        </p:nvSpPr>
        <p:spPr>
          <a:xfrm>
            <a:off x="609600" y="6126165"/>
            <a:ext cx="7416800" cy="595313"/>
          </a:xfrm>
          <a:prstGeom prst="rect">
            <a:avLst/>
          </a:prstGeom>
        </p:spPr>
        <p:txBody>
          <a:bodyPr vert="horz" lIns="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GB"/>
              <a:t>Not Protectively Marked  </a:t>
            </a:r>
            <a:endParaRPr lang="en-GB" dirty="0"/>
          </a:p>
        </p:txBody>
      </p:sp>
      <p:sp>
        <p:nvSpPr>
          <p:cNvPr id="6" name="Slide Number Placeholder 5">
            <a:extLst>
              <a:ext uri="{FF2B5EF4-FFF2-40B4-BE49-F238E27FC236}">
                <a16:creationId xmlns:a16="http://schemas.microsoft.com/office/drawing/2014/main" id="{97CBC674-0AFA-4B43-8088-D29672CE93A5}"/>
              </a:ext>
            </a:extLst>
          </p:cNvPr>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2F2EEFA-0C81-D744-9EA0-94E1C2E445BF}" type="slidenum">
              <a:rPr lang="en-GB" altLang="en-US"/>
              <a:pPr>
                <a:defRPr/>
              </a:pPr>
              <a:t>‹#›</a:t>
            </a:fld>
            <a:endParaRPr lang="en-GB" altLang="en-US"/>
          </a:p>
        </p:txBody>
      </p:sp>
      <p:sp>
        <p:nvSpPr>
          <p:cNvPr id="2" name="MSIPCMContentMarking" descr="{&quot;HashCode&quot;:356443993,&quot;Placement&quot;:&quot;Header&quot;,&quot;Top&quot;:0.0,&quot;Left&quot;:0.0,&quot;SlideWidth&quot;:720,&quot;SlideHeight&quot;:405}">
            <a:extLst>
              <a:ext uri="{FF2B5EF4-FFF2-40B4-BE49-F238E27FC236}">
                <a16:creationId xmlns:a16="http://schemas.microsoft.com/office/drawing/2014/main" id="{0F882CDF-36A1-4A2A-BECD-CEB09DDBC39A}"/>
              </a:ext>
            </a:extLst>
          </p:cNvPr>
          <p:cNvSpPr txBox="1"/>
          <p:nvPr userDrawn="1"/>
        </p:nvSpPr>
        <p:spPr>
          <a:xfrm>
            <a:off x="1" y="76809"/>
            <a:ext cx="4445223" cy="287323"/>
          </a:xfrm>
          <a:prstGeom prst="rect">
            <a:avLst/>
          </a:prstGeom>
          <a:noFill/>
        </p:spPr>
        <p:txBody>
          <a:bodyPr vert="horz" wrap="square" lIns="0" tIns="0" rIns="0" bIns="0" rtlCol="0" anchor="ctr" anchorCtr="1">
            <a:spAutoFit/>
          </a:bodyPr>
          <a:lstStyle/>
          <a:p>
            <a:pPr algn="l">
              <a:spcBef>
                <a:spcPct val="0"/>
              </a:spcBef>
              <a:spcAft>
                <a:spcPct val="0"/>
              </a:spcAft>
            </a:pPr>
            <a:r>
              <a:rPr lang="en-GB" sz="1867">
                <a:solidFill>
                  <a:srgbClr val="0078D7"/>
                </a:solidFill>
                <a:latin typeface="Calibri" panose="020F0502020204030204" pitchFamily="34" charset="0"/>
              </a:rPr>
              <a:t>Sensitivity: NOT PROTECTIVELY MARKED</a:t>
            </a:r>
          </a:p>
        </p:txBody>
      </p:sp>
    </p:spTree>
  </p:cSld>
  <p:clrMap bg1="lt1" tx1="dk1" bg2="lt2" tx2="dk2" accent1="accent1" accent2="accent2" accent3="accent3" accent4="accent4" accent5="accent5" accent6="accent6" hlink="hlink" folHlink="folHlink"/>
  <p:sldLayoutIdLst>
    <p:sldLayoutId id="2147483724" r:id="rId1"/>
  </p:sldLayoutIdLst>
  <p:transition spd="slow">
    <p:fade/>
  </p:transition>
  <p:hf sldNum="0" hdr="0" dt="0"/>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defTabSz="914400" rtl="0" eaLnBrk="1" latinLnBrk="0" hangingPunct="1">
        <a:spcBef>
          <a:spcPct val="0"/>
        </a:spcBef>
        <a:buNone/>
        <a:defRPr sz="2800" b="1" kern="1200">
          <a:solidFill>
            <a:schemeClr val="tx1"/>
          </a:solidFill>
          <a:latin typeface="Arial Nova"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ov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Nova Light" pitchFamily="34" charset="0"/>
          <a:ea typeface="+mn-ea"/>
          <a:cs typeface="Arial Nova Light" pitchFamily="34" charset="0"/>
        </a:defRPr>
      </a:lvl2pPr>
      <a:lvl3pPr marL="1143000" indent="-228600" algn="l" defTabSz="914400" rtl="0" eaLnBrk="1" latinLnBrk="0" hangingPunct="1">
        <a:spcBef>
          <a:spcPct val="20000"/>
        </a:spcBef>
        <a:buFont typeface="Arial Nova Light" pitchFamily="34" charset="0"/>
        <a:buChar char="–"/>
        <a:defRPr sz="1800" kern="1200">
          <a:solidFill>
            <a:schemeClr val="tx1"/>
          </a:solidFill>
          <a:latin typeface="Arial Nova Light" pitchFamily="34" charset="0"/>
          <a:ea typeface="+mn-ea"/>
          <a:cs typeface="Arial Nova Light"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24B56-853C-48DD-9140-CD98C1420D16}" type="datetimeFigureOut">
              <a:rPr lang="en-GB" smtClean="0"/>
              <a:t>22/03/2023</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FFCC3-337B-4F50-8C3F-326B2D5C61E2}" type="slidenum">
              <a:rPr lang="en-GB" smtClean="0"/>
              <a:t>‹#›</a:t>
            </a:fld>
            <a:endParaRPr lang="en-GB"/>
          </a:p>
        </p:txBody>
      </p:sp>
      <p:pic>
        <p:nvPicPr>
          <p:cNvPr id="7" name="Picture 6">
            <a:extLst>
              <a:ext uri="{FF2B5EF4-FFF2-40B4-BE49-F238E27FC236}">
                <a16:creationId xmlns:a16="http://schemas.microsoft.com/office/drawing/2014/main" id="{5F42BC93-28F0-4F58-A547-5E7F862BA3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95497"/>
            <a:ext cx="12192000" cy="3049229"/>
          </a:xfrm>
          <a:prstGeom prst="rect">
            <a:avLst/>
          </a:prstGeom>
        </p:spPr>
      </p:pic>
    </p:spTree>
    <p:extLst>
      <p:ext uri="{BB962C8B-B14F-4D97-AF65-F5344CB8AC3E}">
        <p14:creationId xmlns:p14="http://schemas.microsoft.com/office/powerpoint/2010/main" val="142815962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5A4A1F-3A1B-1607-066F-FC283B731CAF}"/>
              </a:ext>
            </a:extLst>
          </p:cNvPr>
          <p:cNvSpPr/>
          <p:nvPr userDrawn="1"/>
        </p:nvSpPr>
        <p:spPr>
          <a:xfrm>
            <a:off x="0" y="6004874"/>
            <a:ext cx="12192000" cy="853126"/>
          </a:xfrm>
          <a:prstGeom prst="rect">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E57E7AC6-C274-268E-EE0A-EE3D02B66A5D}"/>
              </a:ext>
            </a:extLst>
          </p:cNvPr>
          <p:cNvSpPr/>
          <p:nvPr userDrawn="1"/>
        </p:nvSpPr>
        <p:spPr>
          <a:xfrm>
            <a:off x="0" y="5966398"/>
            <a:ext cx="12192000" cy="45719"/>
          </a:xfrm>
          <a:prstGeom prst="rect">
            <a:avLst/>
          </a:prstGeom>
          <a:solidFill>
            <a:srgbClr val="E63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a:extLst>
              <a:ext uri="{FF2B5EF4-FFF2-40B4-BE49-F238E27FC236}">
                <a16:creationId xmlns:a16="http://schemas.microsoft.com/office/drawing/2014/main" id="{C52939D9-7E3C-58AC-B869-6A2A33FD5BD3}"/>
              </a:ext>
            </a:extLst>
          </p:cNvPr>
          <p:cNvSpPr>
            <a:spLocks noGrp="1"/>
          </p:cNvSpPr>
          <p:nvPr userDrawn="1">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2AD262E-97E9-603B-D368-0F5E35254763}"/>
              </a:ext>
            </a:extLst>
          </p:cNvPr>
          <p:cNvSpPr>
            <a:spLocks noGrp="1"/>
          </p:cNvSpPr>
          <p:nvPr userDrawn="1">
            <p:ph type="body" idx="1"/>
          </p:nvPr>
        </p:nvSpPr>
        <p:spPr>
          <a:xfrm>
            <a:off x="838200" y="1825627"/>
            <a:ext cx="10515600" cy="39745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A6CFA2D1-FF3D-D0D6-9ECD-5993D72F2337}"/>
              </a:ext>
            </a:extLst>
          </p:cNvPr>
          <p:cNvSpPr txBox="1"/>
          <p:nvPr userDrawn="1"/>
        </p:nvSpPr>
        <p:spPr>
          <a:xfrm>
            <a:off x="-1" y="2"/>
            <a:ext cx="638629" cy="276999"/>
          </a:xfrm>
          <a:prstGeom prst="rect">
            <a:avLst/>
          </a:prstGeom>
          <a:noFill/>
        </p:spPr>
        <p:txBody>
          <a:bodyPr wrap="square" rtlCol="0">
            <a:spAutoFit/>
          </a:bodyPr>
          <a:lstStyle/>
          <a:p>
            <a:fld id="{FEDBC4D9-71D5-4A9D-85E1-11764441B0C4}" type="slidenum">
              <a:rPr lang="en-GB" sz="1200" smtClean="0">
                <a:solidFill>
                  <a:srgbClr val="004380"/>
                </a:solidFill>
                <a:latin typeface="Arial" panose="020B0604020202020204" pitchFamily="34" charset="0"/>
                <a:cs typeface="Arial" panose="020B0604020202020204" pitchFamily="34" charset="0"/>
              </a:rPr>
              <a:t>‹#›</a:t>
            </a:fld>
            <a:endParaRPr lang="en-GB" sz="1200" dirty="0">
              <a:solidFill>
                <a:srgbClr val="004380"/>
              </a:solidFill>
              <a:latin typeface="Arial" panose="020B0604020202020204" pitchFamily="34" charset="0"/>
              <a:cs typeface="Arial"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2393CC00-D347-4C46-B7C5-0FD1F0015C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3477" y="6078443"/>
            <a:ext cx="2480324" cy="713231"/>
          </a:xfrm>
          <a:prstGeom prst="rect">
            <a:avLst/>
          </a:prstGeom>
        </p:spPr>
      </p:pic>
    </p:spTree>
    <p:extLst>
      <p:ext uri="{BB962C8B-B14F-4D97-AF65-F5344CB8AC3E}">
        <p14:creationId xmlns:p14="http://schemas.microsoft.com/office/powerpoint/2010/main" val="1781245569"/>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3600" kern="1200" baseline="0">
          <a:solidFill>
            <a:srgbClr val="E6302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FontTx/>
        <a:buNone/>
        <a:defRPr sz="3200" b="0" kern="1200">
          <a:solidFill>
            <a:srgbClr val="004380"/>
          </a:solidFill>
          <a:latin typeface="Arial" panose="020B0604020202020204" pitchFamily="34" charset="0"/>
          <a:ea typeface="+mn-ea"/>
          <a:cs typeface="Arial" panose="020B0604020202020204" pitchFamily="34" charset="0"/>
        </a:defRPr>
      </a:lvl1pPr>
      <a:lvl2pPr marL="360363" indent="-360363" algn="l" defTabSz="914400" rtl="0" eaLnBrk="1" latinLnBrk="0" hangingPunct="1">
        <a:lnSpc>
          <a:spcPct val="100000"/>
        </a:lnSpc>
        <a:spcBef>
          <a:spcPts val="0"/>
        </a:spcBef>
        <a:spcAft>
          <a:spcPts val="900"/>
        </a:spcAft>
        <a:buClr>
          <a:srgbClr val="E63027"/>
        </a:buClr>
        <a:buSzPct val="120000"/>
        <a:buFont typeface="Wingdings" panose="05000000000000000000" pitchFamily="2" charset="2"/>
        <a:buChar char="§"/>
        <a:defRPr sz="3200" kern="1200">
          <a:solidFill>
            <a:srgbClr val="004380"/>
          </a:solidFill>
          <a:latin typeface="Arial" panose="020B0604020202020204" pitchFamily="34" charset="0"/>
          <a:ea typeface="+mn-ea"/>
          <a:cs typeface="Arial" panose="020B0604020202020204" pitchFamily="34" charset="0"/>
        </a:defRPr>
      </a:lvl2pPr>
      <a:lvl3pPr marL="360362" indent="0" algn="l" defTabSz="914400" rtl="0" eaLnBrk="1" latinLnBrk="0" hangingPunct="1">
        <a:lnSpc>
          <a:spcPct val="100000"/>
        </a:lnSpc>
        <a:spcBef>
          <a:spcPts val="0"/>
        </a:spcBef>
        <a:spcAft>
          <a:spcPts val="900"/>
        </a:spcAft>
        <a:buClr>
          <a:srgbClr val="E63027"/>
        </a:buClr>
        <a:buFontTx/>
        <a:buNone/>
        <a:defRPr sz="2400" kern="1200">
          <a:solidFill>
            <a:srgbClr val="004380"/>
          </a:solidFill>
          <a:latin typeface="Arial" panose="020B0604020202020204" pitchFamily="34" charset="0"/>
          <a:ea typeface="+mn-ea"/>
          <a:cs typeface="Arial" panose="020B0604020202020204" pitchFamily="34" charset="0"/>
        </a:defRPr>
      </a:lvl3pPr>
      <a:lvl4pPr marL="715963" indent="-357188" algn="l" defTabSz="914400" rtl="0" eaLnBrk="1" latinLnBrk="0" hangingPunct="1">
        <a:lnSpc>
          <a:spcPct val="100000"/>
        </a:lnSpc>
        <a:spcBef>
          <a:spcPts val="0"/>
        </a:spcBef>
        <a:spcAft>
          <a:spcPts val="900"/>
        </a:spcAft>
        <a:buClr>
          <a:srgbClr val="E63027"/>
        </a:buClr>
        <a:buSzPct val="120000"/>
        <a:buFont typeface="Wingdings" panose="05000000000000000000" pitchFamily="2" charset="2"/>
        <a:buChar char="§"/>
        <a:defRPr sz="2400" kern="1200">
          <a:solidFill>
            <a:srgbClr val="004380"/>
          </a:solidFill>
          <a:latin typeface="Arial" panose="020B0604020202020204" pitchFamily="34" charset="0"/>
          <a:ea typeface="+mn-ea"/>
          <a:cs typeface="Arial" panose="020B0604020202020204" pitchFamily="34" charset="0"/>
        </a:defRPr>
      </a:lvl4pPr>
      <a:lvl5pPr marL="715963" indent="0" algn="l" defTabSz="914400" rtl="0" eaLnBrk="1" latinLnBrk="0" hangingPunct="1">
        <a:lnSpc>
          <a:spcPct val="100000"/>
        </a:lnSpc>
        <a:spcBef>
          <a:spcPts val="0"/>
        </a:spcBef>
        <a:spcAft>
          <a:spcPts val="900"/>
        </a:spcAft>
        <a:buFontTx/>
        <a:buNone/>
        <a:defRPr sz="2400" kern="1200">
          <a:solidFill>
            <a:srgbClr val="004380"/>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84792-0DD6-924D-B838-E48A69D0D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BB2261-24B3-1645-B6D1-4CA8E3063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A37BCC-690D-F641-B56D-A2C4AE22D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AB5C4-8FBB-7B48-832C-0BEC12527079}" type="datetimeFigureOut">
              <a:rPr lang="en-US" smtClean="0"/>
              <a:t>3/22/2023</a:t>
            </a:fld>
            <a:endParaRPr lang="en-US"/>
          </a:p>
        </p:txBody>
      </p:sp>
      <p:sp>
        <p:nvSpPr>
          <p:cNvPr id="5" name="Footer Placeholder 4">
            <a:extLst>
              <a:ext uri="{FF2B5EF4-FFF2-40B4-BE49-F238E27FC236}">
                <a16:creationId xmlns:a16="http://schemas.microsoft.com/office/drawing/2014/main" id="{EC3D644C-9DAE-E740-93C6-F48098531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A8FA2D-98FD-1942-A89D-39802D91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B9E2-33A3-CA4D-AB70-4BDFB700FDFE}" type="slidenum">
              <a:rPr lang="en-US" smtClean="0"/>
              <a:t>‹#›</a:t>
            </a:fld>
            <a:endParaRPr lang="en-US"/>
          </a:p>
        </p:txBody>
      </p:sp>
    </p:spTree>
    <p:extLst>
      <p:ext uri="{BB962C8B-B14F-4D97-AF65-F5344CB8AC3E}">
        <p14:creationId xmlns:p14="http://schemas.microsoft.com/office/powerpoint/2010/main" val="217244554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AE2CF5-EBAA-4F3A-870A-5F6C6DF5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8C8A1-54C1-4D81-B4B9-110895D6C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7A32A9-CC1D-4066-99AF-2E5CBAC43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EDF1B-0A3B-4FAD-B230-34C2D855BCF7}" type="datetimeFigureOut">
              <a:rPr lang="en-GB" smtClean="0"/>
              <a:t>22/03/2023</a:t>
            </a:fld>
            <a:endParaRPr lang="en-GB"/>
          </a:p>
        </p:txBody>
      </p:sp>
      <p:sp>
        <p:nvSpPr>
          <p:cNvPr id="5" name="Footer Placeholder 4">
            <a:extLst>
              <a:ext uri="{FF2B5EF4-FFF2-40B4-BE49-F238E27FC236}">
                <a16:creationId xmlns:a16="http://schemas.microsoft.com/office/drawing/2014/main" id="{8A1AE944-E287-46E8-9B78-76ADFEC67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D95545-8D1A-4866-B352-C980B781A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CAF40-F42C-475B-B3A2-6C42B9288A2D}" type="slidenum">
              <a:rPr lang="en-GB" smtClean="0"/>
              <a:t>‹#›</a:t>
            </a:fld>
            <a:endParaRPr lang="en-GB"/>
          </a:p>
        </p:txBody>
      </p:sp>
    </p:spTree>
    <p:extLst>
      <p:ext uri="{BB962C8B-B14F-4D97-AF65-F5344CB8AC3E}">
        <p14:creationId xmlns:p14="http://schemas.microsoft.com/office/powerpoint/2010/main" val="245498703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hyperlink" Target="https://www.dudley.gov.uk/news/nearly-1-million-investment-for-parks-gets-the-green-light/"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522E-9456-104F-49B7-0205B4FF94E1}"/>
              </a:ext>
            </a:extLst>
          </p:cNvPr>
          <p:cNvSpPr>
            <a:spLocks noGrp="1"/>
          </p:cNvSpPr>
          <p:nvPr>
            <p:ph type="title"/>
          </p:nvPr>
        </p:nvSpPr>
        <p:spPr/>
        <p:txBody>
          <a:bodyPr/>
          <a:lstStyle/>
          <a:p>
            <a:r>
              <a:rPr lang="en-US" sz="6000" dirty="0"/>
              <a:t>UK Shared Prosperity Fund </a:t>
            </a:r>
            <a:br>
              <a:rPr lang="en-US" sz="6000" dirty="0"/>
            </a:br>
            <a:r>
              <a:rPr lang="en-US" sz="6000" dirty="0"/>
              <a:t>Local Partnership Group</a:t>
            </a:r>
            <a:br>
              <a:rPr lang="en-GB" dirty="0"/>
            </a:br>
            <a:endParaRPr lang="en-GB" dirty="0"/>
          </a:p>
        </p:txBody>
      </p:sp>
      <p:sp>
        <p:nvSpPr>
          <p:cNvPr id="3" name="Text Placeholder 2">
            <a:extLst>
              <a:ext uri="{FF2B5EF4-FFF2-40B4-BE49-F238E27FC236}">
                <a16:creationId xmlns:a16="http://schemas.microsoft.com/office/drawing/2014/main" id="{A76A8C10-DB86-A02C-C2B0-16C728B9C680}"/>
              </a:ext>
            </a:extLst>
          </p:cNvPr>
          <p:cNvSpPr>
            <a:spLocks noGrp="1"/>
          </p:cNvSpPr>
          <p:nvPr>
            <p:ph type="body" idx="1"/>
          </p:nvPr>
        </p:nvSpPr>
        <p:spPr/>
        <p:txBody>
          <a:bodyPr/>
          <a:lstStyle/>
          <a:p>
            <a:r>
              <a:rPr lang="en-US" dirty="0"/>
              <a:t>Clare Hatton</a:t>
            </a:r>
          </a:p>
          <a:p>
            <a:r>
              <a:rPr lang="en-US" dirty="0"/>
              <a:t>Director of Employment and Skills</a:t>
            </a:r>
          </a:p>
          <a:p>
            <a:r>
              <a:rPr lang="en-US" dirty="0"/>
              <a:t>West Midlands Combined Authority</a:t>
            </a:r>
            <a:endParaRPr lang="en-GB" dirty="0"/>
          </a:p>
          <a:p>
            <a:endParaRPr lang="en-GB" dirty="0"/>
          </a:p>
        </p:txBody>
      </p:sp>
      <p:pic>
        <p:nvPicPr>
          <p:cNvPr id="5" name="Picture 4">
            <a:extLst>
              <a:ext uri="{FF2B5EF4-FFF2-40B4-BE49-F238E27FC236}">
                <a16:creationId xmlns:a16="http://schemas.microsoft.com/office/drawing/2014/main" id="{6837B027-89AA-1C41-1765-130E98590F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8500" y="5938119"/>
            <a:ext cx="1904354" cy="759082"/>
          </a:xfrm>
          <a:prstGeom prst="rect">
            <a:avLst/>
          </a:prstGeom>
          <a:noFill/>
          <a:ln>
            <a:noFill/>
          </a:ln>
        </p:spPr>
      </p:pic>
    </p:spTree>
    <p:extLst>
      <p:ext uri="{BB962C8B-B14F-4D97-AF65-F5344CB8AC3E}">
        <p14:creationId xmlns:p14="http://schemas.microsoft.com/office/powerpoint/2010/main" val="258978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FB054B-6D12-8783-C740-9F63CEC5D81A}"/>
              </a:ext>
            </a:extLst>
          </p:cNvPr>
          <p:cNvSpPr>
            <a:spLocks noGrp="1"/>
          </p:cNvSpPr>
          <p:nvPr>
            <p:ph sz="half" idx="2"/>
          </p:nvPr>
        </p:nvSpPr>
        <p:spPr/>
        <p:txBody>
          <a:bodyPr/>
          <a:lstStyle/>
          <a:p>
            <a:pPr algn="ctr"/>
            <a:r>
              <a:rPr kumimoji="0" lang="en-US" sz="3600" b="1" i="0" u="none" strike="noStrike" kern="1200" cap="none" spc="0" normalizeH="0" baseline="0" noProof="0" dirty="0">
                <a:ln>
                  <a:noFill/>
                </a:ln>
                <a:solidFill>
                  <a:srgbClr val="EE7624"/>
                </a:solidFill>
                <a:effectLst/>
                <a:uLnTx/>
                <a:uFillTx/>
                <a:latin typeface="Arial" panose="020B0604020202020204" pitchFamily="34" charset="0"/>
                <a:ea typeface="+mj-ea"/>
                <a:cs typeface="Arial" panose="020B0604020202020204" pitchFamily="34" charset="0"/>
              </a:rPr>
              <a:t>Local</a:t>
            </a:r>
          </a:p>
          <a:p>
            <a:pPr algn="ctr"/>
            <a:r>
              <a:rPr kumimoji="0" lang="en-US" sz="3600" b="1" i="0" u="none" strike="noStrike" kern="1200" cap="none" spc="0" normalizeH="0" baseline="0" noProof="0" dirty="0">
                <a:ln>
                  <a:noFill/>
                </a:ln>
                <a:solidFill>
                  <a:srgbClr val="EE7624"/>
                </a:solidFill>
                <a:effectLst/>
                <a:uLnTx/>
                <a:uFillTx/>
                <a:latin typeface="Arial" panose="020B0604020202020204" pitchFamily="34" charset="0"/>
                <a:ea typeface="+mj-ea"/>
                <a:cs typeface="Arial" panose="020B0604020202020204" pitchFamily="34" charset="0"/>
              </a:rPr>
              <a:t>Authority </a:t>
            </a:r>
          </a:p>
          <a:p>
            <a:pPr algn="ctr"/>
            <a:r>
              <a:rPr kumimoji="0" lang="en-US" sz="3600" b="1" i="0" u="none" strike="noStrike" kern="1200" cap="none" spc="0" normalizeH="0" baseline="0" noProof="0" dirty="0">
                <a:ln>
                  <a:noFill/>
                </a:ln>
                <a:solidFill>
                  <a:srgbClr val="EE7624"/>
                </a:solidFill>
                <a:effectLst/>
                <a:uLnTx/>
                <a:uFillTx/>
                <a:latin typeface="Arial" panose="020B0604020202020204" pitchFamily="34" charset="0"/>
                <a:ea typeface="+mj-ea"/>
                <a:cs typeface="Arial" panose="020B0604020202020204" pitchFamily="34" charset="0"/>
              </a:rPr>
              <a:t>Update</a:t>
            </a:r>
            <a:endParaRPr lang="en-GB" sz="1050" dirty="0"/>
          </a:p>
        </p:txBody>
      </p:sp>
      <p:pic>
        <p:nvPicPr>
          <p:cNvPr id="6146" name="Picture 2">
            <a:extLst>
              <a:ext uri="{FF2B5EF4-FFF2-40B4-BE49-F238E27FC236}">
                <a16:creationId xmlns:a16="http://schemas.microsoft.com/office/drawing/2014/main" id="{722CF681-FC97-45DA-9266-BC85C900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96" y="3576505"/>
            <a:ext cx="1644703" cy="84771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50F833FA-8AD1-4DE4-A8C2-851A7F033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595" y="1757392"/>
            <a:ext cx="1904355" cy="9996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BE0E07C-82CE-4FBF-A40D-A99E75B107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42" r="9604"/>
          <a:stretch/>
        </p:blipFill>
        <p:spPr bwMode="auto">
          <a:xfrm>
            <a:off x="8786231" y="5100608"/>
            <a:ext cx="2099137" cy="92252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463D7AE7-180D-4F94-A3AC-EF0359D90A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810" b="19714"/>
          <a:stretch/>
        </p:blipFill>
        <p:spPr bwMode="auto">
          <a:xfrm>
            <a:off x="1089588" y="5052828"/>
            <a:ext cx="2316183" cy="9538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504D2EDF-B62E-444C-A3A4-A0E87AB8EB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21" b="18172"/>
          <a:stretch/>
        </p:blipFill>
        <p:spPr bwMode="auto">
          <a:xfrm>
            <a:off x="782306" y="1638356"/>
            <a:ext cx="1957250" cy="130953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a:extLst>
              <a:ext uri="{FF2B5EF4-FFF2-40B4-BE49-F238E27FC236}">
                <a16:creationId xmlns:a16="http://schemas.microsoft.com/office/drawing/2014/main" id="{211AD406-FE7B-4868-8BC8-F7DE9CE506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50888" y="-944563"/>
            <a:ext cx="16383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B9AFF70B-E794-4B15-88D1-573227C6C6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16188" y="-944563"/>
            <a:ext cx="2028825" cy="115252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EE63CAAE-E655-4643-86EF-84394E2B30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7679" y="455079"/>
            <a:ext cx="1810119" cy="102082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865C077A-D4A4-407E-8670-AE5F59AD57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6092" y="3397344"/>
            <a:ext cx="1939612" cy="11018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lipart&#10;&#10;Description automatically generated">
            <a:extLst>
              <a:ext uri="{FF2B5EF4-FFF2-40B4-BE49-F238E27FC236}">
                <a16:creationId xmlns:a16="http://schemas.microsoft.com/office/drawing/2014/main" id="{7B262B18-56B4-4ED9-4DCF-4DDA28D41F0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4054" y="455079"/>
            <a:ext cx="1904354" cy="759082"/>
          </a:xfrm>
          <a:prstGeom prst="rect">
            <a:avLst/>
          </a:prstGeom>
          <a:noFill/>
          <a:ln>
            <a:noFill/>
          </a:ln>
        </p:spPr>
      </p:pic>
    </p:spTree>
    <p:extLst>
      <p:ext uri="{BB962C8B-B14F-4D97-AF65-F5344CB8AC3E}">
        <p14:creationId xmlns:p14="http://schemas.microsoft.com/office/powerpoint/2010/main" val="268228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2207568" y="476673"/>
            <a:ext cx="8003232" cy="864097"/>
          </a:xfrm>
          <a:prstGeom prst="rect">
            <a:avLst/>
          </a:prstGeom>
        </p:spPr>
        <p:txBody>
          <a:bodyPr vert="horz" wrap="non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l" eaLnBrk="1" hangingPunct="1">
              <a:spcAft>
                <a:spcPct val="50000"/>
              </a:spcAft>
            </a:pPr>
            <a:r>
              <a:rPr lang="en-US" altLang="en-US" sz="2400" b="1" dirty="0">
                <a:solidFill>
                  <a:srgbClr val="3F2B56"/>
                </a:solidFill>
                <a:latin typeface="Arial" panose="020B0604020202020204" pitchFamily="34" charset="0"/>
                <a:cs typeface="Arial" panose="020B0604020202020204" pitchFamily="34" charset="0"/>
              </a:rPr>
              <a:t>Wolverhampton’s Communities and Place Interventions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007435" y="1401371"/>
            <a:ext cx="10177131" cy="3899837"/>
          </a:xfrm>
          <a:prstGeom prst="rect">
            <a:avLst/>
          </a:prstGeom>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indent="0">
              <a:buNone/>
            </a:pPr>
            <a:r>
              <a:rPr lang="en-GB" sz="1867" dirty="0">
                <a:latin typeface="Arial" panose="020B0604020202020204" pitchFamily="34" charset="0"/>
                <a:cs typeface="Arial" panose="020B0604020202020204" pitchFamily="34" charset="0"/>
              </a:rPr>
              <a:t>Communities</a:t>
            </a:r>
          </a:p>
          <a:p>
            <a:r>
              <a:rPr lang="en-GB" sz="1867" dirty="0">
                <a:latin typeface="Arial" panose="020B0604020202020204" pitchFamily="34" charset="0"/>
                <a:cs typeface="Arial" panose="020B0604020202020204" pitchFamily="34" charset="0"/>
              </a:rPr>
              <a:t>Focus on place based initiatives that support local priorities including financial wellbeing, digital inclusion and protect VCS capacity around employment &amp; skills</a:t>
            </a:r>
          </a:p>
          <a:p>
            <a:r>
              <a:rPr lang="en-GB" sz="1867" dirty="0">
                <a:latin typeface="Arial" panose="020B0604020202020204" pitchFamily="34" charset="0"/>
                <a:cs typeface="Arial" panose="020B0604020202020204" pitchFamily="34" charset="0"/>
              </a:rPr>
              <a:t>In 2022/23, funding activities to address the cost of living crisis including community grants for Community Shops, Cost of Living Hub in the city centre &amp; community public </a:t>
            </a:r>
            <a:r>
              <a:rPr lang="en-GB" sz="1867" dirty="0" err="1">
                <a:latin typeface="Arial" panose="020B0604020202020204" pitchFamily="34" charset="0"/>
                <a:cs typeface="Arial" panose="020B0604020202020204" pitchFamily="34" charset="0"/>
              </a:rPr>
              <a:t>WiFi</a:t>
            </a:r>
            <a:r>
              <a:rPr lang="en-GB" sz="1867" dirty="0">
                <a:latin typeface="Arial" panose="020B0604020202020204" pitchFamily="34" charset="0"/>
                <a:cs typeface="Arial" panose="020B0604020202020204" pitchFamily="34" charset="0"/>
              </a:rPr>
              <a:t>.</a:t>
            </a:r>
          </a:p>
          <a:p>
            <a:r>
              <a:rPr lang="en-GB" sz="1867" dirty="0">
                <a:latin typeface="Arial" panose="020B0604020202020204" pitchFamily="34" charset="0"/>
                <a:cs typeface="Arial" panose="020B0604020202020204" pitchFamily="34" charset="0"/>
              </a:rPr>
              <a:t>Call for Community Grants issued closing 28 March for activities in 2023/24 to fund VCS led activities that support key local priorities. </a:t>
            </a:r>
          </a:p>
          <a:p>
            <a:pPr marL="0" indent="0">
              <a:buNone/>
            </a:pPr>
            <a:r>
              <a:rPr lang="en-GB" sz="1867" dirty="0">
                <a:latin typeface="Arial" panose="020B0604020202020204" pitchFamily="34" charset="0"/>
                <a:cs typeface="Arial" panose="020B0604020202020204" pitchFamily="34" charset="0"/>
              </a:rPr>
              <a:t>Vibrant High Streets</a:t>
            </a:r>
          </a:p>
          <a:p>
            <a:r>
              <a:rPr lang="en-GB" sz="1867" dirty="0">
                <a:latin typeface="Arial" panose="020B0604020202020204" pitchFamily="34" charset="0"/>
                <a:cs typeface="Arial" panose="020B0604020202020204" pitchFamily="34" charset="0"/>
              </a:rPr>
              <a:t>2022/23 focused on quick wins including public realm improvements to physical spaces in high streets</a:t>
            </a:r>
          </a:p>
          <a:p>
            <a:r>
              <a:rPr lang="en-GB" sz="1867" dirty="0">
                <a:latin typeface="Arial" panose="020B0604020202020204" pitchFamily="34" charset="0"/>
                <a:cs typeface="Arial" panose="020B0604020202020204" pitchFamily="34" charset="0"/>
              </a:rPr>
              <a:t>2023/24 activities will also include animation activities and events that increases footfall and visitor numbers involving local artists and creative organisations.</a:t>
            </a:r>
          </a:p>
          <a:p>
            <a:r>
              <a:rPr lang="en-GB" sz="1867" dirty="0">
                <a:latin typeface="Arial" panose="020B0604020202020204" pitchFamily="34" charset="0"/>
                <a:cs typeface="Arial" panose="020B0604020202020204" pitchFamily="34" charset="0"/>
              </a:rPr>
              <a:t>UK SPF has been used to part-fund fit out costs for a new enterprise hub </a:t>
            </a:r>
            <a:r>
              <a:rPr lang="en-GB" sz="1867" dirty="0" err="1">
                <a:latin typeface="Arial" panose="020B0604020202020204" pitchFamily="34" charset="0"/>
                <a:cs typeface="Arial" panose="020B0604020202020204" pitchFamily="34" charset="0"/>
              </a:rPr>
              <a:t>iGNITE</a:t>
            </a:r>
            <a:r>
              <a:rPr lang="en-GB" sz="1867" dirty="0">
                <a:latin typeface="Arial" panose="020B0604020202020204" pitchFamily="34" charset="0"/>
                <a:cs typeface="Arial" panose="020B0604020202020204" pitchFamily="34" charset="0"/>
              </a:rPr>
              <a:t> in 2022/23</a:t>
            </a:r>
          </a:p>
          <a:p>
            <a:pPr marL="0" indent="0">
              <a:buNone/>
            </a:pPr>
            <a:endParaRPr lang="en-GB" sz="1867" dirty="0">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9264353" y="6186403"/>
            <a:ext cx="2595753"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spcBef>
                <a:spcPct val="0"/>
              </a:spcBef>
              <a:buFontTx/>
              <a:buNone/>
            </a:pPr>
            <a:r>
              <a:rPr lang="en-US" altLang="en-US" sz="1733" b="1" dirty="0" err="1">
                <a:solidFill>
                  <a:srgbClr val="3F2B56"/>
                </a:solidFill>
                <a:latin typeface="Arial" panose="020B0604020202020204" pitchFamily="34" charset="0"/>
                <a:cs typeface="Arial" panose="020B0604020202020204" pitchFamily="34" charset="0"/>
              </a:rPr>
              <a:t>wolverhampton.</a:t>
            </a:r>
            <a:r>
              <a:rPr lang="en-US" altLang="en-US" sz="1733" dirty="0" err="1">
                <a:solidFill>
                  <a:srgbClr val="3F2B56"/>
                </a:solidFill>
                <a:latin typeface="Arial" panose="020B0604020202020204" pitchFamily="34" charset="0"/>
                <a:cs typeface="Arial" panose="020B0604020202020204" pitchFamily="34" charset="0"/>
              </a:rPr>
              <a:t>gov.uk</a:t>
            </a:r>
            <a:endParaRPr lang="en-US" altLang="en-US" sz="1733"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81276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625519"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2438278"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3251037"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4063797" algn="l" defTabSz="1625519"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4876557" algn="l" defTabSz="1625519"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5689315" algn="l" defTabSz="1625519"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6502075" algn="l" defTabSz="1625519"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r>
              <a:rPr lang="en-GB"/>
              <a:t>Not Protectively Marked  </a:t>
            </a:r>
            <a:endParaRPr lang="en-GB" dirty="0"/>
          </a:p>
        </p:txBody>
      </p:sp>
      <p:pic>
        <p:nvPicPr>
          <p:cNvPr id="3" name="Picture 2">
            <a:extLst>
              <a:ext uri="{FF2B5EF4-FFF2-40B4-BE49-F238E27FC236}">
                <a16:creationId xmlns:a16="http://schemas.microsoft.com/office/drawing/2014/main" id="{DD7842A2-081F-ED34-926E-A4D58153D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896" y="5750754"/>
            <a:ext cx="2112433" cy="825500"/>
          </a:xfrm>
          <a:prstGeom prst="rect">
            <a:avLst/>
          </a:prstGeom>
          <a:noFill/>
          <a:ln>
            <a:noFill/>
          </a:ln>
        </p:spPr>
      </p:pic>
      <p:pic>
        <p:nvPicPr>
          <p:cNvPr id="4" name="Picture 3">
            <a:extLst>
              <a:ext uri="{FF2B5EF4-FFF2-40B4-BE49-F238E27FC236}">
                <a16:creationId xmlns:a16="http://schemas.microsoft.com/office/drawing/2014/main" id="{1C8D295C-53B3-20BD-563F-6AD4F5FD5D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4329" y="5690152"/>
            <a:ext cx="2264572" cy="897627"/>
          </a:xfrm>
          <a:prstGeom prst="rect">
            <a:avLst/>
          </a:prstGeom>
          <a:noFill/>
          <a:ln>
            <a:noFill/>
          </a:ln>
        </p:spPr>
      </p:pic>
      <p:pic>
        <p:nvPicPr>
          <p:cNvPr id="5" name="Picture 4">
            <a:extLst>
              <a:ext uri="{FF2B5EF4-FFF2-40B4-BE49-F238E27FC236}">
                <a16:creationId xmlns:a16="http://schemas.microsoft.com/office/drawing/2014/main" id="{34D12B2A-915A-F728-EB1B-76053C42B9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5333" y="5744403"/>
            <a:ext cx="3327400" cy="838200"/>
          </a:xfrm>
          <a:prstGeom prst="rect">
            <a:avLst/>
          </a:prstGeom>
          <a:noFill/>
          <a:ln>
            <a:noFill/>
          </a:ln>
        </p:spPr>
      </p:pic>
    </p:spTree>
    <p:extLst>
      <p:ext uri="{BB962C8B-B14F-4D97-AF65-F5344CB8AC3E}">
        <p14:creationId xmlns:p14="http://schemas.microsoft.com/office/powerpoint/2010/main" val="259720945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1337645" y="94002"/>
            <a:ext cx="8171316" cy="543595"/>
          </a:xfrm>
          <a:prstGeom prst="rect">
            <a:avLst/>
          </a:prstGeom>
        </p:spPr>
        <p:txBody>
          <a:bodyPr lIns="0" anchor="t"/>
          <a:lstStyle>
            <a:lvl1pPr algn="l" defTabSz="457200" rtl="0" eaLnBrk="1" latinLnBrk="0" hangingPunct="1">
              <a:spcBef>
                <a:spcPct val="0"/>
              </a:spcBef>
              <a:buNone/>
              <a:defRPr sz="2800" b="1" i="0" kern="1200" baseline="0">
                <a:solidFill>
                  <a:srgbClr val="672666"/>
                </a:solidFill>
                <a:latin typeface="arial" charset="0"/>
                <a:ea typeface="+mj-ea"/>
                <a:cs typeface="+mj-cs"/>
              </a:defRPr>
            </a:lvl1pPr>
          </a:lstStyle>
          <a:p>
            <a:pPr algn="ctr"/>
            <a:r>
              <a:rPr lang="en-US" sz="2800" dirty="0">
                <a:solidFill>
                  <a:srgbClr val="D41A67"/>
                </a:solidFill>
                <a:cs typeface="arial"/>
              </a:rPr>
              <a:t>           Walsall UKSPF 2022-23 Update</a:t>
            </a:r>
          </a:p>
        </p:txBody>
      </p:sp>
      <p:sp>
        <p:nvSpPr>
          <p:cNvPr id="11" name="TextBox 10">
            <a:extLst>
              <a:ext uri="{FF2B5EF4-FFF2-40B4-BE49-F238E27FC236}">
                <a16:creationId xmlns:a16="http://schemas.microsoft.com/office/drawing/2014/main" id="{6B393A3E-42DE-C61E-5BAD-C9AB2921BAEE}"/>
              </a:ext>
            </a:extLst>
          </p:cNvPr>
          <p:cNvSpPr txBox="1"/>
          <p:nvPr/>
        </p:nvSpPr>
        <p:spPr>
          <a:xfrm>
            <a:off x="1721645" y="1914857"/>
            <a:ext cx="8748713" cy="3914918"/>
          </a:xfrm>
          <a:prstGeom prst="rect">
            <a:avLst/>
          </a:prstGeom>
        </p:spPr>
        <p:txBody>
          <a:bodyPr vert="horz" wrap="square" lIns="0" tIns="0" rIns="0" bIns="0" rtlCol="0" anchor="t" anchorCtr="0">
            <a:spAutoFit/>
          </a:bodyPr>
          <a:lstStyle/>
          <a:p>
            <a:pPr marR="0" algn="l" defTabSz="457200" rtl="0" eaLnBrk="1" fontAlgn="auto" latinLnBrk="0" hangingPunct="1">
              <a:lnSpc>
                <a:spcPct val="100000"/>
              </a:lnSpc>
              <a:spcBef>
                <a:spcPct val="20000"/>
              </a:spcBef>
              <a:spcAft>
                <a:spcPts val="0"/>
              </a:spcAft>
              <a:buClrTx/>
              <a:buSzTx/>
              <a:tabLst/>
            </a:pPr>
            <a:r>
              <a:rPr lang="en-GB" sz="1800" b="1" dirty="0"/>
              <a:t>Walsall’s approach:</a:t>
            </a:r>
          </a:p>
          <a:p>
            <a:pPr marR="0" algn="l" defTabSz="457200" rtl="0" eaLnBrk="1" fontAlgn="auto" latinLnBrk="0" hangingPunct="1">
              <a:lnSpc>
                <a:spcPct val="100000"/>
              </a:lnSpc>
              <a:spcBef>
                <a:spcPct val="20000"/>
              </a:spcBef>
              <a:spcAft>
                <a:spcPts val="0"/>
              </a:spcAft>
              <a:buClrTx/>
              <a:buSzTx/>
              <a:tabLst/>
            </a:pPr>
            <a:r>
              <a:rPr lang="en-GB" sz="1800" dirty="0"/>
              <a:t>• </a:t>
            </a:r>
            <a:r>
              <a:rPr lang="en-GB" sz="1800" b="1" dirty="0"/>
              <a:t>Vibrant places </a:t>
            </a:r>
            <a:r>
              <a:rPr lang="en-GB" sz="1800" dirty="0"/>
              <a:t>to live, work and visit: improvements to town centres, development of local nature reserves and green spaces, heritage and cultural programmes to attract footfall, and feasibility work to inform future planning. </a:t>
            </a:r>
          </a:p>
          <a:p>
            <a:pPr marR="0" algn="l" defTabSz="457200" rtl="0" eaLnBrk="1" fontAlgn="auto" latinLnBrk="0" hangingPunct="1">
              <a:lnSpc>
                <a:spcPct val="100000"/>
              </a:lnSpc>
              <a:spcBef>
                <a:spcPct val="20000"/>
              </a:spcBef>
              <a:spcAft>
                <a:spcPts val="0"/>
              </a:spcAft>
              <a:buClrTx/>
              <a:buSzTx/>
              <a:tabLst/>
            </a:pPr>
            <a:r>
              <a:rPr lang="en-GB" sz="1800" b="1" dirty="0"/>
              <a:t>• Safer cohesive communities</a:t>
            </a:r>
            <a:r>
              <a:rPr lang="en-GB" sz="1800" dirty="0"/>
              <a:t>: interventions to design out crime and reduce anti-social behaviour, support for impactful volunteering and social action projects to develop human capital in local places, improvements to existing community and neighbourhood infrastructure projects and investment in VCS capacity building. </a:t>
            </a:r>
          </a:p>
          <a:p>
            <a:pPr marR="0" algn="l" defTabSz="457200" rtl="0" eaLnBrk="1" fontAlgn="auto" latinLnBrk="0" hangingPunct="1">
              <a:lnSpc>
                <a:spcPct val="100000"/>
              </a:lnSpc>
              <a:spcBef>
                <a:spcPct val="20000"/>
              </a:spcBef>
              <a:spcAft>
                <a:spcPts val="0"/>
              </a:spcAft>
              <a:buClrTx/>
              <a:buSzTx/>
              <a:tabLst/>
            </a:pPr>
            <a:r>
              <a:rPr lang="en-GB" sz="1800" b="1" dirty="0"/>
              <a:t>• Sustainable neighbourhoods</a:t>
            </a:r>
            <a:r>
              <a:rPr lang="en-GB" sz="1800" dirty="0"/>
              <a:t>: support for Council and community decarbonisation programmes, including cost of living and energy efficiency training and advice for families, organisations and businesses. </a:t>
            </a:r>
            <a:endParaRPr lang="en-GB" sz="1600" baseline="0" dirty="0"/>
          </a:p>
          <a:p>
            <a:pPr marR="0" algn="l" defTabSz="457200" rtl="0" eaLnBrk="1" fontAlgn="auto" latinLnBrk="0" hangingPunct="1">
              <a:lnSpc>
                <a:spcPct val="100000"/>
              </a:lnSpc>
              <a:spcBef>
                <a:spcPct val="20000"/>
              </a:spcBef>
              <a:spcAft>
                <a:spcPts val="0"/>
              </a:spcAft>
              <a:buClrTx/>
              <a:buSzTx/>
              <a:tabLst/>
            </a:pPr>
            <a:endParaRPr lang="en-GB" sz="1600" dirty="0"/>
          </a:p>
          <a:p>
            <a:pPr marR="0" algn="l" defTabSz="457200" rtl="0" eaLnBrk="1" fontAlgn="auto" latinLnBrk="0" hangingPunct="1">
              <a:lnSpc>
                <a:spcPct val="100000"/>
              </a:lnSpc>
              <a:spcBef>
                <a:spcPct val="20000"/>
              </a:spcBef>
              <a:spcAft>
                <a:spcPts val="0"/>
              </a:spcAft>
              <a:buClrTx/>
              <a:buSzTx/>
              <a:tabLst/>
            </a:pPr>
            <a:endParaRPr lang="en-GB" sz="1600" baseline="0" dirty="0"/>
          </a:p>
        </p:txBody>
      </p:sp>
      <p:sp>
        <p:nvSpPr>
          <p:cNvPr id="4" name="TextBox 3">
            <a:extLst>
              <a:ext uri="{FF2B5EF4-FFF2-40B4-BE49-F238E27FC236}">
                <a16:creationId xmlns:a16="http://schemas.microsoft.com/office/drawing/2014/main" id="{B21F8F59-A2FE-A30B-5258-1B6FFD5C3764}"/>
              </a:ext>
            </a:extLst>
          </p:cNvPr>
          <p:cNvSpPr txBox="1"/>
          <p:nvPr/>
        </p:nvSpPr>
        <p:spPr>
          <a:xfrm>
            <a:off x="1669887" y="953062"/>
            <a:ext cx="7839074" cy="646331"/>
          </a:xfrm>
          <a:prstGeom prst="rect">
            <a:avLst/>
          </a:prstGeom>
          <a:noFill/>
        </p:spPr>
        <p:txBody>
          <a:bodyPr wrap="square">
            <a:spAutoFit/>
          </a:bodyPr>
          <a:lstStyle/>
          <a:p>
            <a:r>
              <a:rPr lang="en-GB" sz="1800" b="1" dirty="0"/>
              <a:t>Funding Allocation:</a:t>
            </a:r>
            <a:r>
              <a:rPr lang="en-GB" sz="1800" dirty="0"/>
              <a:t> Year 1 2022/23 Capital £100,000 Revenue £387,827 Management Fee £55,000 </a:t>
            </a:r>
            <a:r>
              <a:rPr lang="en-GB" sz="1800" b="1" dirty="0"/>
              <a:t>TOTAL £542,827 </a:t>
            </a:r>
            <a:r>
              <a:rPr lang="en-GB" sz="1800" b="1" dirty="0">
                <a:solidFill>
                  <a:srgbClr val="00B050"/>
                </a:solidFill>
              </a:rPr>
              <a:t>(spend on track)</a:t>
            </a:r>
          </a:p>
        </p:txBody>
      </p:sp>
      <p:sp>
        <p:nvSpPr>
          <p:cNvPr id="5" name="TextBox 4">
            <a:extLst>
              <a:ext uri="{FF2B5EF4-FFF2-40B4-BE49-F238E27FC236}">
                <a16:creationId xmlns:a16="http://schemas.microsoft.com/office/drawing/2014/main" id="{BF32DC35-4C85-454D-B48A-16080BB58B42}"/>
              </a:ext>
            </a:extLst>
          </p:cNvPr>
          <p:cNvSpPr txBox="1"/>
          <p:nvPr/>
        </p:nvSpPr>
        <p:spPr>
          <a:xfrm>
            <a:off x="1655559" y="5238550"/>
            <a:ext cx="8150829" cy="646331"/>
          </a:xfrm>
          <a:prstGeom prst="rect">
            <a:avLst/>
          </a:prstGeom>
          <a:noFill/>
        </p:spPr>
        <p:txBody>
          <a:bodyPr wrap="square">
            <a:spAutoFit/>
          </a:bodyPr>
          <a:lstStyle/>
          <a:p>
            <a:r>
              <a:rPr lang="en-GB" sz="1800" b="1" dirty="0"/>
              <a:t>Recruitment underway for UKSPF Programme Officer &amp; </a:t>
            </a:r>
          </a:p>
          <a:p>
            <a:r>
              <a:rPr lang="en-GB" sz="1800" b="1" dirty="0"/>
              <a:t>Finance Monitoring Officer</a:t>
            </a:r>
            <a:endParaRPr lang="en-GB" sz="1800" b="1" dirty="0">
              <a:solidFill>
                <a:srgbClr val="00B050"/>
              </a:solidFill>
            </a:endParaRPr>
          </a:p>
        </p:txBody>
      </p:sp>
      <p:pic>
        <p:nvPicPr>
          <p:cNvPr id="7" name="Picture 2" descr="A blue sign with white text&#10;&#10;Description automatically generated with low confidence">
            <a:extLst>
              <a:ext uri="{FF2B5EF4-FFF2-40B4-BE49-F238E27FC236}">
                <a16:creationId xmlns:a16="http://schemas.microsoft.com/office/drawing/2014/main" id="{C7BC95C2-C06B-4A63-6DF4-815F1D93A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030" y="5072089"/>
            <a:ext cx="26606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93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09E0-619A-30E0-DC68-D47054536FA4}"/>
              </a:ext>
            </a:extLst>
          </p:cNvPr>
          <p:cNvSpPr>
            <a:spLocks noGrp="1"/>
          </p:cNvSpPr>
          <p:nvPr>
            <p:ph type="title"/>
          </p:nvPr>
        </p:nvSpPr>
        <p:spPr/>
        <p:txBody>
          <a:bodyPr>
            <a:normAutofit/>
          </a:bodyPr>
          <a:lstStyle/>
          <a:p>
            <a:r>
              <a:rPr lang="en-GB" sz="2800" dirty="0">
                <a:solidFill>
                  <a:schemeClr val="accent1">
                    <a:lumMod val="50000"/>
                  </a:schemeClr>
                </a:solidFill>
              </a:rPr>
              <a:t>Year 1 Update - Communities and Place</a:t>
            </a:r>
          </a:p>
        </p:txBody>
      </p:sp>
      <p:sp>
        <p:nvSpPr>
          <p:cNvPr id="3" name="Content Placeholder 2">
            <a:extLst>
              <a:ext uri="{FF2B5EF4-FFF2-40B4-BE49-F238E27FC236}">
                <a16:creationId xmlns:a16="http://schemas.microsoft.com/office/drawing/2014/main" id="{6B200B8B-85D1-C04C-65BC-8ACEFE5812D7}"/>
              </a:ext>
            </a:extLst>
          </p:cNvPr>
          <p:cNvSpPr>
            <a:spLocks noGrp="1"/>
          </p:cNvSpPr>
          <p:nvPr>
            <p:ph idx="1"/>
          </p:nvPr>
        </p:nvSpPr>
        <p:spPr>
          <a:xfrm>
            <a:off x="2152650" y="1535186"/>
            <a:ext cx="7886700" cy="4437775"/>
          </a:xfrm>
        </p:spPr>
        <p:txBody>
          <a:bodyPr>
            <a:normAutofit fontScale="62500" lnSpcReduction="20000"/>
          </a:bodyPr>
          <a:lstStyle/>
          <a:p>
            <a:r>
              <a:rPr lang="en-GB" dirty="0"/>
              <a:t>Solihull UKSPF Delivery Plan agreed by Full Cabinet 9</a:t>
            </a:r>
            <a:r>
              <a:rPr lang="en-GB" baseline="30000" dirty="0"/>
              <a:t>th</a:t>
            </a:r>
            <a:r>
              <a:rPr lang="en-GB" dirty="0"/>
              <a:t> March 2023</a:t>
            </a:r>
          </a:p>
          <a:p>
            <a:r>
              <a:rPr lang="en-GB" dirty="0"/>
              <a:t>Year 1 Delivery:</a:t>
            </a:r>
          </a:p>
          <a:p>
            <a:pPr marL="457200" indent="-457200">
              <a:buFont typeface="Arial" panose="020B0604020202020204" pitchFamily="34" charset="0"/>
              <a:buChar char="•"/>
            </a:pPr>
            <a:r>
              <a:rPr lang="en-GB" dirty="0"/>
              <a:t>Investment in Family Hubs and Community Buildings </a:t>
            </a:r>
          </a:p>
          <a:p>
            <a:pPr marL="457200" indent="-457200">
              <a:buFont typeface="Arial" panose="020B0604020202020204" pitchFamily="34" charset="0"/>
              <a:buChar char="•"/>
            </a:pPr>
            <a:r>
              <a:rPr lang="en-GB" dirty="0"/>
              <a:t>Kingshurst village centre re-development</a:t>
            </a:r>
          </a:p>
          <a:p>
            <a:pPr marL="817563" lvl="1" indent="-457200"/>
            <a:r>
              <a:rPr lang="en-GB" sz="1900" dirty="0"/>
              <a:t>Groundworks </a:t>
            </a:r>
          </a:p>
          <a:p>
            <a:pPr marL="817563" lvl="1" indent="-457200"/>
            <a:r>
              <a:rPr lang="en-GB" sz="1900" dirty="0"/>
              <a:t>Community capacity building</a:t>
            </a:r>
          </a:p>
          <a:p>
            <a:pPr marL="457200" indent="-457200">
              <a:buFont typeface="Arial" panose="020B0604020202020204" pitchFamily="34" charset="0"/>
              <a:buChar char="•"/>
            </a:pPr>
            <a:r>
              <a:rPr lang="en-GB" dirty="0"/>
              <a:t>Cultural Hub</a:t>
            </a:r>
          </a:p>
          <a:p>
            <a:pPr marL="817563" lvl="1" indent="-457200">
              <a:buFont typeface="Arial" panose="020B0604020202020204" pitchFamily="34" charset="0"/>
              <a:buChar char="•"/>
            </a:pPr>
            <a:r>
              <a:rPr lang="en-GB" sz="1900" dirty="0"/>
              <a:t>Entrepreneurship </a:t>
            </a:r>
          </a:p>
          <a:p>
            <a:pPr marL="817563" lvl="1" indent="-457200">
              <a:buFont typeface="Arial" panose="020B0604020202020204" pitchFamily="34" charset="0"/>
              <a:buChar char="•"/>
            </a:pPr>
            <a:r>
              <a:rPr lang="en-GB" sz="1900" dirty="0"/>
              <a:t>Cultural events  </a:t>
            </a:r>
          </a:p>
          <a:p>
            <a:pPr marL="457200" indent="-457200">
              <a:buFont typeface="Arial" panose="020B0604020202020204" pitchFamily="34" charset="0"/>
              <a:buChar char="•"/>
            </a:pPr>
            <a:r>
              <a:rPr lang="en-GB" dirty="0"/>
              <a:t>Digital Hub</a:t>
            </a:r>
          </a:p>
          <a:p>
            <a:pPr marL="457200" indent="-457200">
              <a:buFont typeface="Arial" panose="020B0604020202020204" pitchFamily="34" charset="0"/>
              <a:buChar char="•"/>
            </a:pPr>
            <a:r>
              <a:rPr lang="en-GB" dirty="0"/>
              <a:t>Town centre improvements</a:t>
            </a:r>
          </a:p>
          <a:p>
            <a:pPr marL="817563" lvl="1" indent="-457200"/>
            <a:r>
              <a:rPr lang="en-GB" sz="1900" dirty="0"/>
              <a:t>Marketing campaigns</a:t>
            </a:r>
          </a:p>
          <a:p>
            <a:pPr marL="817563" lvl="1" indent="-457200"/>
            <a:r>
              <a:rPr lang="en-GB" sz="1900" dirty="0"/>
              <a:t>Seasonal events</a:t>
            </a:r>
          </a:p>
          <a:p>
            <a:pPr marL="817563" lvl="1" indent="-457200"/>
            <a:r>
              <a:rPr lang="en-GB" sz="1900" dirty="0"/>
              <a:t>Local markets  </a:t>
            </a:r>
          </a:p>
        </p:txBody>
      </p:sp>
    </p:spTree>
    <p:extLst>
      <p:ext uri="{BB962C8B-B14F-4D97-AF65-F5344CB8AC3E}">
        <p14:creationId xmlns:p14="http://schemas.microsoft.com/office/powerpoint/2010/main" val="44487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B03D7-2B72-4B78-8A54-F9918359C8AF}"/>
              </a:ext>
            </a:extLst>
          </p:cNvPr>
          <p:cNvSpPr>
            <a:spLocks noGrp="1"/>
          </p:cNvSpPr>
          <p:nvPr>
            <p:ph idx="1"/>
          </p:nvPr>
        </p:nvSpPr>
        <p:spPr>
          <a:xfrm>
            <a:off x="838200" y="599440"/>
            <a:ext cx="10515600" cy="5577523"/>
          </a:xfrm>
        </p:spPr>
        <p:txBody>
          <a:bodyPr>
            <a:normAutofit fontScale="92500" lnSpcReduction="20000"/>
          </a:bodyPr>
          <a:lstStyle/>
          <a:p>
            <a:pPr marL="0" indent="0">
              <a:buNone/>
            </a:pPr>
            <a:r>
              <a:rPr lang="en-GB" sz="3500" b="1" u="sng" dirty="0"/>
              <a:t>Sandwell MBC – Kelly Harris</a:t>
            </a:r>
          </a:p>
          <a:p>
            <a:pPr marL="0" indent="0">
              <a:buNone/>
            </a:pPr>
            <a:endParaRPr lang="en-GB" u="sng" dirty="0"/>
          </a:p>
          <a:p>
            <a:pPr marL="0" indent="0">
              <a:buNone/>
            </a:pPr>
            <a:r>
              <a:rPr lang="en-GB" u="sng" dirty="0"/>
              <a:t>Communities and Place (Capital)</a:t>
            </a:r>
          </a:p>
          <a:p>
            <a:r>
              <a:rPr lang="en-GB" dirty="0"/>
              <a:t>Capital funding used </a:t>
            </a:r>
            <a:r>
              <a:rPr lang="en-GB"/>
              <a:t>for Green </a:t>
            </a:r>
            <a:r>
              <a:rPr lang="en-GB" dirty="0"/>
              <a:t>Spaces project to improve education and training facilities </a:t>
            </a:r>
            <a:r>
              <a:rPr lang="en-GB"/>
              <a:t>in Sandwell</a:t>
            </a:r>
            <a:endParaRPr lang="en-GB" dirty="0"/>
          </a:p>
          <a:p>
            <a:pPr marL="0" indent="0">
              <a:buNone/>
            </a:pPr>
            <a:r>
              <a:rPr lang="en-GB" u="sng" dirty="0"/>
              <a:t>Communities and Place (VCS)</a:t>
            </a:r>
          </a:p>
          <a:p>
            <a:r>
              <a:rPr lang="en-GB" dirty="0"/>
              <a:t>Community engagement, volunteering and breaking down barriers </a:t>
            </a:r>
          </a:p>
          <a:p>
            <a:r>
              <a:rPr lang="en-GB" dirty="0"/>
              <a:t>Delivery of 8 community events across the borough</a:t>
            </a:r>
          </a:p>
          <a:p>
            <a:pPr marL="0" indent="0">
              <a:buNone/>
            </a:pPr>
            <a:r>
              <a:rPr lang="en-GB" u="sng" dirty="0"/>
              <a:t>Business Support</a:t>
            </a:r>
          </a:p>
          <a:p>
            <a:r>
              <a:rPr lang="en-GB" dirty="0"/>
              <a:t>Entrepreneurship and Business Start-up advice and support workshops delivered over 4 weeks to 44 residents</a:t>
            </a:r>
          </a:p>
          <a:p>
            <a:r>
              <a:rPr lang="en-GB" dirty="0"/>
              <a:t>Enterprise Support and Business Account Management</a:t>
            </a:r>
          </a:p>
          <a:p>
            <a:r>
              <a:rPr lang="en-GB" dirty="0"/>
              <a:t>190 SME’s given membership to BC Chamber of Commerce for ‘wraparound support’ </a:t>
            </a:r>
          </a:p>
        </p:txBody>
      </p:sp>
    </p:spTree>
    <p:extLst>
      <p:ext uri="{BB962C8B-B14F-4D97-AF65-F5344CB8AC3E}">
        <p14:creationId xmlns:p14="http://schemas.microsoft.com/office/powerpoint/2010/main" val="213311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849-F954-38FB-DF76-10E82E06E83A}"/>
              </a:ext>
            </a:extLst>
          </p:cNvPr>
          <p:cNvSpPr>
            <a:spLocks noGrp="1"/>
          </p:cNvSpPr>
          <p:nvPr>
            <p:ph type="title"/>
          </p:nvPr>
        </p:nvSpPr>
        <p:spPr>
          <a:xfrm>
            <a:off x="2152650" y="365129"/>
            <a:ext cx="7886700" cy="842023"/>
          </a:xfrm>
        </p:spPr>
        <p:txBody>
          <a:bodyPr/>
          <a:lstStyle/>
          <a:p>
            <a:r>
              <a:rPr lang="en-GB"/>
              <a:t>Dudley UKPSF Year 1 Activity</a:t>
            </a:r>
            <a:endParaRPr lang="en-GB" dirty="0"/>
          </a:p>
        </p:txBody>
      </p:sp>
      <p:sp>
        <p:nvSpPr>
          <p:cNvPr id="4099" name="Rectangle 3">
            <a:extLst>
              <a:ext uri="{FF2B5EF4-FFF2-40B4-BE49-F238E27FC236}">
                <a16:creationId xmlns:a16="http://schemas.microsoft.com/office/drawing/2014/main" id="{2169A76E-EFCE-45B1-9E84-A2F183D805C8}"/>
              </a:ext>
            </a:extLst>
          </p:cNvPr>
          <p:cNvSpPr>
            <a:spLocks noGrp="1" noChangeAspect="1"/>
          </p:cNvSpPr>
          <p:nvPr>
            <p:ph idx="1"/>
          </p:nvPr>
        </p:nvSpPr>
        <p:spPr>
          <a:xfrm>
            <a:off x="1734621" y="1207152"/>
            <a:ext cx="6757739" cy="4518667"/>
          </a:xfrm>
        </p:spPr>
        <p:txBody>
          <a:bodyPr vert="horz" lIns="67500" tIns="35100" rIns="67500" bIns="35100" rtlCol="0">
            <a:noAutofit/>
          </a:bodyPr>
          <a:lstStyle/>
          <a:p>
            <a:pPr marL="342900" lvl="0" indent="-342900">
              <a:buFont typeface="+mj-lt"/>
              <a:buAutoNum type="romanLcParenR"/>
            </a:pPr>
            <a:r>
              <a:rPr lang="en-GB" sz="1400" b="1" dirty="0">
                <a:solidFill>
                  <a:srgbClr val="000000"/>
                </a:solidFill>
                <a:effectLst/>
                <a:latin typeface="Arial" panose="020B0604020202020204" pitchFamily="34" charset="0"/>
                <a:ea typeface="Calibri" panose="020F0502020204030204" pitchFamily="34" charset="0"/>
              </a:rPr>
              <a:t>Masterplan and Feasibility Studies to inform year 2 and 3 activity</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Stourbridge Town Centre and Shell Corner masterplans</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Master planning and design works aligned to the councils Levelling Up Fund programme and projects.</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Dudley Town Centre and Stourbridge Town Centre feasibility – how can UKSPF funding be used to support the development of business and/or community groups to drive forward improvements to the respective Town Centre’s.</a:t>
            </a:r>
          </a:p>
          <a:p>
            <a:pPr marL="342900" lvl="0" indent="-342900">
              <a:buFont typeface="+mj-lt"/>
              <a:buAutoNum type="romanLcParenR"/>
            </a:pPr>
            <a:r>
              <a:rPr lang="en-GB" sz="1400" b="1" dirty="0">
                <a:solidFill>
                  <a:srgbClr val="000000"/>
                </a:solidFill>
                <a:effectLst/>
                <a:latin typeface="Arial" panose="020B0604020202020204" pitchFamily="34" charset="0"/>
                <a:ea typeface="Calibri" panose="020F0502020204030204" pitchFamily="34" charset="0"/>
              </a:rPr>
              <a:t>Enhancements to local parks and green spaces</a:t>
            </a:r>
            <a:r>
              <a:rPr lang="en-GB" sz="1400" dirty="0">
                <a:solidFill>
                  <a:srgbClr val="000000"/>
                </a:solidFill>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Stevens Park, Quarry Bank – resurfacing of the skate park and play area and installation of knee rails</a:t>
            </a:r>
          </a:p>
          <a:p>
            <a:pPr marL="342900" lvl="0" indent="-342900">
              <a:buFont typeface="Symbol" panose="05050102010706020507" pitchFamily="18" charset="2"/>
              <a:buChar char=""/>
            </a:pPr>
            <a:r>
              <a:rPr lang="en-GB" sz="1400" dirty="0" err="1">
                <a:solidFill>
                  <a:srgbClr val="000000"/>
                </a:solidFill>
                <a:effectLst/>
                <a:latin typeface="Arial" panose="020B0604020202020204" pitchFamily="34" charset="0"/>
                <a:ea typeface="Calibri" panose="020F0502020204030204" pitchFamily="34" charset="0"/>
              </a:rPr>
              <a:t>Buffery</a:t>
            </a:r>
            <a:r>
              <a:rPr lang="en-GB" sz="1400" dirty="0">
                <a:solidFill>
                  <a:srgbClr val="000000"/>
                </a:solidFill>
                <a:effectLst/>
                <a:latin typeface="Arial" panose="020B0604020202020204" pitchFamily="34" charset="0"/>
                <a:ea typeface="Calibri" panose="020F0502020204030204" pitchFamily="34" charset="0"/>
              </a:rPr>
              <a:t> Park, Dudley – improvements and resurfacing of pathways and introduction of bollards and knee rails</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Netherton Park – improvements and resurfacing of pathways</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Priory Park, Dudley – replacement and refurbishment of benches</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rPr>
              <a:t>School Drive, Amblecote – improvements to the play area </a:t>
            </a:r>
          </a:p>
          <a:p>
            <a:pPr marL="0" indent="0">
              <a:buNone/>
            </a:pPr>
            <a:r>
              <a:rPr lang="en-GB" altLang="en-US" sz="1400" dirty="0">
                <a:solidFill>
                  <a:srgbClr val="003399"/>
                </a:solidFill>
              </a:rPr>
              <a:t>https://www.dudley.gov.uk/news/first-tranche-of-multi-million-funding-boosts-town-centres-and-parks/</a:t>
            </a:r>
            <a:r>
              <a:rPr lang="en-GB" altLang="en-US" sz="1200" dirty="0">
                <a:solidFill>
                  <a:srgbClr val="003399"/>
                </a:solidFill>
              </a:rPr>
              <a:t>	</a:t>
            </a:r>
          </a:p>
        </p:txBody>
      </p:sp>
      <p:sp>
        <p:nvSpPr>
          <p:cNvPr id="5" name="Title 1">
            <a:extLst>
              <a:ext uri="{FF2B5EF4-FFF2-40B4-BE49-F238E27FC236}">
                <a16:creationId xmlns:a16="http://schemas.microsoft.com/office/drawing/2014/main" id="{91080260-9935-4D52-B3BD-4B821D1B4444}"/>
              </a:ext>
            </a:extLst>
          </p:cNvPr>
          <p:cNvSpPr txBox="1">
            <a:spLocks/>
          </p:cNvSpPr>
          <p:nvPr/>
        </p:nvSpPr>
        <p:spPr>
          <a:xfrm>
            <a:off x="2152650" y="855690"/>
            <a:ext cx="7772400" cy="1509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000" b="1"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5D2BB30-5A11-40E7-8CF2-38A434428321}"/>
              </a:ext>
            </a:extLst>
          </p:cNvPr>
          <p:cNvSpPr txBox="1">
            <a:spLocks/>
          </p:cNvSpPr>
          <p:nvPr/>
        </p:nvSpPr>
        <p:spPr>
          <a:xfrm>
            <a:off x="2819400" y="2983876"/>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200" dirty="0"/>
          </a:p>
        </p:txBody>
      </p:sp>
      <p:pic>
        <p:nvPicPr>
          <p:cNvPr id="4" name="Picture 3">
            <a:extLst>
              <a:ext uri="{FF2B5EF4-FFF2-40B4-BE49-F238E27FC236}">
                <a16:creationId xmlns:a16="http://schemas.microsoft.com/office/drawing/2014/main" id="{272CA30B-87AF-7E82-C313-7714AED08C89}"/>
              </a:ext>
            </a:extLst>
          </p:cNvPr>
          <p:cNvPicPr>
            <a:picLocks noChangeAspect="1"/>
          </p:cNvPicPr>
          <p:nvPr/>
        </p:nvPicPr>
        <p:blipFill>
          <a:blip r:embed="rId3"/>
          <a:stretch>
            <a:fillRect/>
          </a:stretch>
        </p:blipFill>
        <p:spPr>
          <a:xfrm>
            <a:off x="8492360" y="1207152"/>
            <a:ext cx="2032121" cy="1945952"/>
          </a:xfrm>
          <a:prstGeom prst="rect">
            <a:avLst/>
          </a:prstGeom>
        </p:spPr>
      </p:pic>
      <p:pic>
        <p:nvPicPr>
          <p:cNvPr id="1028" name="Picture 4" descr="Nearly £1 million investment for parks gets the green light">
            <a:hlinkClick r:id="rId4"/>
            <a:extLst>
              <a:ext uri="{FF2B5EF4-FFF2-40B4-BE49-F238E27FC236}">
                <a16:creationId xmlns:a16="http://schemas.microsoft.com/office/drawing/2014/main" id="{137E2C85-E976-D946-C6FE-C14E43639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704" y="3504566"/>
            <a:ext cx="2189777"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1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8">
            <a:extLst>
              <a:ext uri="{FF2B5EF4-FFF2-40B4-BE49-F238E27FC236}">
                <a16:creationId xmlns:a16="http://schemas.microsoft.com/office/drawing/2014/main" id="{83AEF96E-BD39-BC49-EEEE-8953398F1916}"/>
              </a:ext>
            </a:extLst>
          </p:cNvPr>
          <p:cNvPicPr>
            <a:picLocks noChangeAspect="1"/>
          </p:cNvPicPr>
          <p:nvPr/>
        </p:nvPicPr>
        <p:blipFill>
          <a:blip r:embed="rId3"/>
          <a:stretch>
            <a:fillRect/>
          </a:stretch>
        </p:blipFill>
        <p:spPr>
          <a:xfrm>
            <a:off x="98926" y="3863874"/>
            <a:ext cx="12314989" cy="2926884"/>
          </a:xfrm>
          <a:prstGeom prst="rect">
            <a:avLst/>
          </a:prstGeom>
        </p:spPr>
      </p:pic>
      <p:graphicFrame>
        <p:nvGraphicFramePr>
          <p:cNvPr id="2" name="Diagram 1">
            <a:extLst>
              <a:ext uri="{FF2B5EF4-FFF2-40B4-BE49-F238E27FC236}">
                <a16:creationId xmlns:a16="http://schemas.microsoft.com/office/drawing/2014/main" id="{B18A2C84-9E67-403B-A9B8-E8B27A9BE8CB}"/>
              </a:ext>
            </a:extLst>
          </p:cNvPr>
          <p:cNvGraphicFramePr/>
          <p:nvPr>
            <p:extLst>
              <p:ext uri="{D42A27DB-BD31-4B8C-83A1-F6EECF244321}">
                <p14:modId xmlns:p14="http://schemas.microsoft.com/office/powerpoint/2010/main" val="3746552934"/>
              </p:ext>
            </p:extLst>
          </p:nvPr>
        </p:nvGraphicFramePr>
        <p:xfrm>
          <a:off x="1133475" y="100540"/>
          <a:ext cx="9925050" cy="5671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FE8FD9B7-4ABD-4458-ACE7-779DA886C2D4}"/>
              </a:ext>
            </a:extLst>
          </p:cNvPr>
          <p:cNvSpPr/>
          <p:nvPr/>
        </p:nvSpPr>
        <p:spPr>
          <a:xfrm>
            <a:off x="2809876" y="5772149"/>
            <a:ext cx="2857500" cy="985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C336248-BFCE-428F-89CF-EF9F49BA1BA0}"/>
              </a:ext>
            </a:extLst>
          </p:cNvPr>
          <p:cNvSpPr txBox="1"/>
          <p:nvPr/>
        </p:nvSpPr>
        <p:spPr>
          <a:xfrm>
            <a:off x="2809876" y="5683249"/>
            <a:ext cx="277177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-Provides employment support volume </a:t>
            </a:r>
            <a:endParaRPr kumimoji="0" lang="en-GB" sz="1600" b="0" i="0" u="none" strike="noStrike" kern="1200" cap="none" spc="0" normalizeH="0" baseline="0" noProof="0" dirty="0">
              <a:ln>
                <a:noFill/>
              </a:ln>
              <a:solidFill>
                <a:prstClr val="white"/>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-Hosts partners VCS/DWP/NCS etc </a:t>
            </a:r>
            <a:endParaRPr kumimoji="0" lang="en-GB" sz="1600" b="0" i="0" u="none" strike="noStrike" kern="1200" cap="none" spc="0" normalizeH="0" baseline="0" noProof="0" dirty="0">
              <a:ln>
                <a:noFill/>
              </a:ln>
              <a:solidFill>
                <a:prstClr val="white"/>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8F32D05-8835-4AD5-B40C-22D295C30FA9}"/>
              </a:ext>
            </a:extLst>
          </p:cNvPr>
          <p:cNvSpPr/>
          <p:nvPr/>
        </p:nvSpPr>
        <p:spPr>
          <a:xfrm>
            <a:off x="6524624" y="5765798"/>
            <a:ext cx="2857500" cy="985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Leading on recruitment business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-Includes vacancy support, events, job shaping, advice etc</a:t>
            </a:r>
          </a:p>
        </p:txBody>
      </p:sp>
    </p:spTree>
    <p:extLst>
      <p:ext uri="{BB962C8B-B14F-4D97-AF65-F5344CB8AC3E}">
        <p14:creationId xmlns:p14="http://schemas.microsoft.com/office/powerpoint/2010/main" val="358402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17</a:t>
            </a:fld>
            <a:endParaRPr lang="en-GB" dirty="0"/>
          </a:p>
        </p:txBody>
      </p:sp>
      <p:sp>
        <p:nvSpPr>
          <p:cNvPr id="11" name="Title 1">
            <a:extLst>
              <a:ext uri="{FF2B5EF4-FFF2-40B4-BE49-F238E27FC236}">
                <a16:creationId xmlns:a16="http://schemas.microsoft.com/office/drawing/2014/main" id="{A82ADD7E-529F-8D1D-215E-B1A001A48DB5}"/>
              </a:ext>
            </a:extLst>
          </p:cNvPr>
          <p:cNvSpPr txBox="1">
            <a:spLocks/>
          </p:cNvSpPr>
          <p:nvPr/>
        </p:nvSpPr>
        <p:spPr>
          <a:xfrm>
            <a:off x="1552352" y="198183"/>
            <a:ext cx="9008144" cy="1122123"/>
          </a:xfrm>
          <a:prstGeom prst="rect">
            <a:avLst/>
          </a:prstGeom>
        </p:spPr>
        <p:txBody>
          <a:bodyPr vert="horz" lIns="84419" tIns="42210" rIns="84419" bIns="42210" rtlCol="0" anchor="ctr">
            <a:norm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r>
              <a:rPr lang="en-GB" sz="2800" dirty="0">
                <a:solidFill>
                  <a:srgbClr val="002060"/>
                </a:solidFill>
              </a:rPr>
              <a:t>Birmingham City Council – Year 1 projects</a:t>
            </a:r>
          </a:p>
          <a:p>
            <a:pPr algn="r"/>
            <a:r>
              <a:rPr lang="en-GB" sz="2000" i="1" dirty="0">
                <a:solidFill>
                  <a:srgbClr val="002060"/>
                </a:solidFill>
              </a:rPr>
              <a:t>Total: £2.1million</a:t>
            </a:r>
          </a:p>
        </p:txBody>
      </p:sp>
      <p:pic>
        <p:nvPicPr>
          <p:cNvPr id="6" name="Picture 5" descr="Graphical user interface, application&#10;&#10;Description automatically generated">
            <a:extLst>
              <a:ext uri="{FF2B5EF4-FFF2-40B4-BE49-F238E27FC236}">
                <a16:creationId xmlns:a16="http://schemas.microsoft.com/office/drawing/2014/main" id="{94BB4E5D-39DB-3801-A35D-CC8744F1E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16" y="6236242"/>
            <a:ext cx="2690168" cy="424019"/>
          </a:xfrm>
          <a:prstGeom prst="rect">
            <a:avLst/>
          </a:prstGeom>
        </p:spPr>
      </p:pic>
      <p:sp>
        <p:nvSpPr>
          <p:cNvPr id="2" name="Content Placeholder 2">
            <a:extLst>
              <a:ext uri="{FF2B5EF4-FFF2-40B4-BE49-F238E27FC236}">
                <a16:creationId xmlns:a16="http://schemas.microsoft.com/office/drawing/2014/main" id="{4474B150-1B77-B0F9-949F-4ACC271D971B}"/>
              </a:ext>
            </a:extLst>
          </p:cNvPr>
          <p:cNvSpPr>
            <a:spLocks noGrp="1"/>
          </p:cNvSpPr>
          <p:nvPr>
            <p:ph idx="1"/>
          </p:nvPr>
        </p:nvSpPr>
        <p:spPr>
          <a:xfrm>
            <a:off x="1638300" y="1196752"/>
            <a:ext cx="8922196" cy="4680520"/>
          </a:xfrm>
        </p:spPr>
        <p:txBody>
          <a:bodyPr>
            <a:noAutofit/>
          </a:bodyPr>
          <a:lstStyle/>
          <a:p>
            <a:pPr marL="0" indent="0" algn="just">
              <a:buNone/>
            </a:pPr>
            <a:r>
              <a:rPr lang="en-GB" sz="1400" b="1" dirty="0"/>
              <a:t>Retrospective spend used in Year 1</a:t>
            </a:r>
          </a:p>
          <a:p>
            <a:pPr marL="0" indent="0" algn="just">
              <a:buNone/>
            </a:pPr>
            <a:endParaRPr lang="en-GB" sz="100" b="1" dirty="0"/>
          </a:p>
          <a:p>
            <a:pPr marL="0" indent="0" algn="just">
              <a:buNone/>
            </a:pPr>
            <a:r>
              <a:rPr lang="en-GB" sz="1150" b="1" dirty="0">
                <a:solidFill>
                  <a:srgbClr val="002060"/>
                </a:solidFill>
              </a:rPr>
              <a:t>Ward End Park &amp; Lakeside Renewal (£827K)</a:t>
            </a:r>
            <a:r>
              <a:rPr lang="en-GB" sz="1150" dirty="0"/>
              <a:t>– The Dolphin Centre, a community hub, is being extended and upgraded. The floor space will be increased by 106m2 and energy efficiency measures will be installed to improve the building’s thermal performance (triple glazing, Solar PV’s, and a new boiler). 6 hectares of the park and lake will receive ecological improvements to promote wildlife and biodiversity along with the establishment of new heathland.</a:t>
            </a:r>
          </a:p>
          <a:p>
            <a:pPr lvl="1" algn="just"/>
            <a:r>
              <a:rPr lang="en-GB" sz="1150" b="1" dirty="0">
                <a:solidFill>
                  <a:srgbClr val="00B050"/>
                </a:solidFill>
              </a:rPr>
              <a:t>Interventions: E3 and E4</a:t>
            </a:r>
          </a:p>
          <a:p>
            <a:pPr marL="0" indent="0" algn="just">
              <a:buNone/>
            </a:pPr>
            <a:r>
              <a:rPr lang="en-GB" sz="1150" b="1" dirty="0">
                <a:solidFill>
                  <a:srgbClr val="002060"/>
                </a:solidFill>
              </a:rPr>
              <a:t>Moseley Road Baths Improvements (£309K) </a:t>
            </a:r>
            <a:r>
              <a:rPr lang="en-GB" sz="1150" dirty="0"/>
              <a:t>– A Grade II listed building received necessary restoration works to its façade and the old manager’s flat and boardroom have been renovated to create additional space for staff and visitors. The site is the only Grade II listed swimming baths operational outside of London, and one of only six Grade II listed baths in the UK.</a:t>
            </a:r>
          </a:p>
          <a:p>
            <a:pPr lvl="1" algn="just"/>
            <a:r>
              <a:rPr lang="en-GB" sz="1150" b="1" dirty="0">
                <a:solidFill>
                  <a:srgbClr val="00B050"/>
                </a:solidFill>
              </a:rPr>
              <a:t>Interventions: E1 and E4</a:t>
            </a:r>
          </a:p>
          <a:p>
            <a:pPr marL="0" indent="0" algn="just">
              <a:buNone/>
            </a:pPr>
            <a:r>
              <a:rPr lang="en-GB" sz="1150" b="1" dirty="0">
                <a:solidFill>
                  <a:srgbClr val="002060"/>
                </a:solidFill>
              </a:rPr>
              <a:t>Abbeyfield Playing Field (£278K) </a:t>
            </a:r>
            <a:r>
              <a:rPr lang="en-GB" sz="1150" dirty="0"/>
              <a:t>– The site has benefitted from the reconstruction of a new multi-use games court as well as a new grass pitch on a previous demolition site. Located next to a disused youth club, plans are to use these upgrades to reopen this club and create a community hub.</a:t>
            </a:r>
          </a:p>
          <a:p>
            <a:pPr lvl="1" algn="just"/>
            <a:r>
              <a:rPr lang="en-GB" sz="1150" b="1" dirty="0">
                <a:solidFill>
                  <a:srgbClr val="00B050"/>
                </a:solidFill>
              </a:rPr>
              <a:t>Interventions: E10</a:t>
            </a:r>
          </a:p>
          <a:p>
            <a:pPr marL="0" indent="0" algn="just">
              <a:buNone/>
            </a:pPr>
            <a:r>
              <a:rPr lang="en-GB" sz="1150" b="1" dirty="0">
                <a:solidFill>
                  <a:srgbClr val="002060"/>
                </a:solidFill>
              </a:rPr>
              <a:t>Perry Barr Public Realm Improvements (£505K) </a:t>
            </a:r>
            <a:r>
              <a:rPr lang="en-GB" sz="1150" dirty="0"/>
              <a:t>– Upgrades to public space on the old BCU site in Perry Barr. This particular project focused on creating green spaces and play areas for the community around new homes built in the area.</a:t>
            </a:r>
          </a:p>
          <a:p>
            <a:pPr lvl="1" algn="just"/>
            <a:r>
              <a:rPr lang="en-GB" sz="1150" b="1" dirty="0">
                <a:solidFill>
                  <a:srgbClr val="00B050"/>
                </a:solidFill>
              </a:rPr>
              <a:t>Interventions: E1</a:t>
            </a:r>
          </a:p>
          <a:p>
            <a:pPr marL="0" indent="0" algn="just">
              <a:buNone/>
            </a:pPr>
            <a:r>
              <a:rPr lang="en-GB" sz="1150" b="1" dirty="0">
                <a:solidFill>
                  <a:srgbClr val="002060"/>
                </a:solidFill>
              </a:rPr>
              <a:t>Working Together in Birmingham's Neighbourhoods (£200K) </a:t>
            </a:r>
            <a:r>
              <a:rPr lang="en-GB" sz="1150" b="1" dirty="0"/>
              <a:t>- </a:t>
            </a:r>
            <a:r>
              <a:rPr lang="en-GB" sz="1150" dirty="0"/>
              <a:t>Delivering place-based holistic interventions to realise the City Councils Working Together in Birmingham's Neighbourhoods policy. Local groups are to develop and deliver action plans that create sustainable, safer, stronger neighbourhoods. By empowering community voices and anchor organisations to co-deliver this change, citizens feel they have a stake and say in what happens in their local neighbourhood, and the agency to get involved and take action with their community to create local places they are proud of. Focus in Year 1 will be to support and strengthen community infrastructure across Birmingham to ensure that neighbourhoods can survive the cost of living crisis and ensure future delivery of activities, and energy efficiency measures.</a:t>
            </a:r>
          </a:p>
          <a:p>
            <a:pPr lvl="1" algn="just"/>
            <a:r>
              <a:rPr lang="en-GB" sz="1150" b="1" dirty="0">
                <a:solidFill>
                  <a:srgbClr val="00B050"/>
                </a:solidFill>
              </a:rPr>
              <a:t>Interventions: E2</a:t>
            </a:r>
          </a:p>
        </p:txBody>
      </p:sp>
    </p:spTree>
    <p:extLst>
      <p:ext uri="{BB962C8B-B14F-4D97-AF65-F5344CB8AC3E}">
        <p14:creationId xmlns:p14="http://schemas.microsoft.com/office/powerpoint/2010/main" val="36272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A07CA-A540-4E52-B403-962D693EF04C}"/>
              </a:ext>
            </a:extLst>
          </p:cNvPr>
          <p:cNvSpPr>
            <a:spLocks noGrp="1"/>
          </p:cNvSpPr>
          <p:nvPr>
            <p:ph type="title"/>
          </p:nvPr>
        </p:nvSpPr>
        <p:spPr/>
        <p:txBody>
          <a:bodyPr/>
          <a:lstStyle/>
          <a:p>
            <a:r>
              <a:rPr lang="en-GB" dirty="0"/>
              <a:t>Background</a:t>
            </a:r>
            <a:endParaRPr lang="en-US" dirty="0"/>
          </a:p>
        </p:txBody>
      </p:sp>
      <p:sp>
        <p:nvSpPr>
          <p:cNvPr id="3" name="Subtitle 2">
            <a:extLst>
              <a:ext uri="{FF2B5EF4-FFF2-40B4-BE49-F238E27FC236}">
                <a16:creationId xmlns:a16="http://schemas.microsoft.com/office/drawing/2014/main" id="{47F8E211-B7C0-4BC3-BB27-156134CD9611}"/>
              </a:ext>
            </a:extLst>
          </p:cNvPr>
          <p:cNvSpPr>
            <a:spLocks noGrp="1"/>
          </p:cNvSpPr>
          <p:nvPr>
            <p:ph idx="1"/>
          </p:nvPr>
        </p:nvSpPr>
        <p:spPr>
          <a:xfrm>
            <a:off x="838200" y="1712216"/>
            <a:ext cx="10515600" cy="2017274"/>
          </a:xfrm>
        </p:spPr>
        <p:txBody>
          <a:bodyPr>
            <a:normAutofit/>
          </a:bodyPr>
          <a:lstStyle/>
          <a:p>
            <a:r>
              <a:rPr lang="en-GB" sz="1800" dirty="0">
                <a:effectLst/>
                <a:latin typeface="Arial" panose="020B0604020202020204" pitchFamily="34" charset="0"/>
                <a:ea typeface="Arial" panose="020B0604020202020204" pitchFamily="34" charset="0"/>
                <a:cs typeface="Arial" panose="020B0604020202020204" pitchFamily="34" charset="0"/>
              </a:rPr>
              <a:t>The UK Shared Prosperity Fund is a central pillar of the UK Government’s Levelling Up agenda. £2.6 billion funding for local investment with a primary goal to build pride in place and increase life chances across the UK. </a:t>
            </a:r>
          </a:p>
          <a:p>
            <a:endParaRPr lang="en-GB" sz="1800" dirty="0">
              <a:effectLst/>
              <a:latin typeface="Arial" panose="020B0604020202020204" pitchFamily="34" charset="0"/>
              <a:ea typeface="Arial" panose="020B0604020202020204" pitchFamily="34" charset="0"/>
              <a:cs typeface="Arial" panose="020B0604020202020204" pitchFamily="34" charset="0"/>
            </a:endParaRPr>
          </a:p>
          <a:p>
            <a:r>
              <a:rPr lang="en-GB" sz="1800" dirty="0">
                <a:effectLst/>
                <a:latin typeface="Arial" panose="020B0604020202020204" pitchFamily="34" charset="0"/>
                <a:ea typeface="Arial" panose="020B0604020202020204" pitchFamily="34" charset="0"/>
                <a:cs typeface="Arial" panose="020B0604020202020204" pitchFamily="34" charset="0"/>
              </a:rPr>
              <a:t>3 key investment priorities: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phic 11" descr="Park scene with solid fill">
            <a:extLst>
              <a:ext uri="{FF2B5EF4-FFF2-40B4-BE49-F238E27FC236}">
                <a16:creationId xmlns:a16="http://schemas.microsoft.com/office/drawing/2014/main" id="{FCD4CADE-C5F6-40B9-B652-45858F2AB9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1393" y="3901350"/>
            <a:ext cx="1440000" cy="1440000"/>
          </a:xfrm>
          <a:prstGeom prst="rect">
            <a:avLst/>
          </a:prstGeom>
        </p:spPr>
      </p:pic>
      <p:pic>
        <p:nvPicPr>
          <p:cNvPr id="18" name="Graphic 17" descr="Loan with solid fill">
            <a:extLst>
              <a:ext uri="{FF2B5EF4-FFF2-40B4-BE49-F238E27FC236}">
                <a16:creationId xmlns:a16="http://schemas.microsoft.com/office/drawing/2014/main" id="{D590746E-7E7D-4653-B336-16A00DE043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6000" y="3901350"/>
            <a:ext cx="1440000" cy="1440000"/>
          </a:xfrm>
          <a:prstGeom prst="rect">
            <a:avLst/>
          </a:prstGeom>
        </p:spPr>
      </p:pic>
      <p:pic>
        <p:nvPicPr>
          <p:cNvPr id="36" name="Graphic 35" descr="Good Idea with solid fill">
            <a:extLst>
              <a:ext uri="{FF2B5EF4-FFF2-40B4-BE49-F238E27FC236}">
                <a16:creationId xmlns:a16="http://schemas.microsoft.com/office/drawing/2014/main" id="{298A1B89-B1DA-43E8-8E61-B6211C19EB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4432" y="3729490"/>
            <a:ext cx="1440000" cy="1440000"/>
          </a:xfrm>
          <a:prstGeom prst="rect">
            <a:avLst/>
          </a:prstGeom>
        </p:spPr>
      </p:pic>
      <p:sp>
        <p:nvSpPr>
          <p:cNvPr id="43" name="TextBox 42">
            <a:extLst>
              <a:ext uri="{FF2B5EF4-FFF2-40B4-BE49-F238E27FC236}">
                <a16:creationId xmlns:a16="http://schemas.microsoft.com/office/drawing/2014/main" id="{947537F7-7164-4748-91A6-975AF1F64263}"/>
              </a:ext>
            </a:extLst>
          </p:cNvPr>
          <p:cNvSpPr txBox="1"/>
          <p:nvPr/>
        </p:nvSpPr>
        <p:spPr>
          <a:xfrm>
            <a:off x="4776787" y="5423707"/>
            <a:ext cx="2638426" cy="371508"/>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dirty="0"/>
              <a:t>Supporting Local Business</a:t>
            </a:r>
          </a:p>
        </p:txBody>
      </p:sp>
      <p:sp>
        <p:nvSpPr>
          <p:cNvPr id="44" name="TextBox 43">
            <a:extLst>
              <a:ext uri="{FF2B5EF4-FFF2-40B4-BE49-F238E27FC236}">
                <a16:creationId xmlns:a16="http://schemas.microsoft.com/office/drawing/2014/main" id="{F4667DEB-05DA-4213-BD25-CD5BA6D20CFE}"/>
              </a:ext>
            </a:extLst>
          </p:cNvPr>
          <p:cNvSpPr txBox="1"/>
          <p:nvPr/>
        </p:nvSpPr>
        <p:spPr>
          <a:xfrm>
            <a:off x="987905" y="5362878"/>
            <a:ext cx="2466976" cy="369332"/>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dirty="0"/>
              <a:t>Community and Place</a:t>
            </a:r>
          </a:p>
        </p:txBody>
      </p:sp>
      <p:sp>
        <p:nvSpPr>
          <p:cNvPr id="45" name="TextBox 44">
            <a:extLst>
              <a:ext uri="{FF2B5EF4-FFF2-40B4-BE49-F238E27FC236}">
                <a16:creationId xmlns:a16="http://schemas.microsoft.com/office/drawing/2014/main" id="{43C7A610-3263-45E2-BC82-8D4B4A577FD2}"/>
              </a:ext>
            </a:extLst>
          </p:cNvPr>
          <p:cNvSpPr txBox="1"/>
          <p:nvPr/>
        </p:nvSpPr>
        <p:spPr>
          <a:xfrm>
            <a:off x="9141932" y="5423707"/>
            <a:ext cx="1905000" cy="371508"/>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dirty="0"/>
              <a:t>People and Skills</a:t>
            </a:r>
          </a:p>
        </p:txBody>
      </p:sp>
      <p:pic>
        <p:nvPicPr>
          <p:cNvPr id="4" name="Picture 3">
            <a:extLst>
              <a:ext uri="{FF2B5EF4-FFF2-40B4-BE49-F238E27FC236}">
                <a16:creationId xmlns:a16="http://schemas.microsoft.com/office/drawing/2014/main" id="{4084C875-D6D0-69F9-BAE1-BA77EB26F0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6990" y="5980403"/>
            <a:ext cx="1904354" cy="759082"/>
          </a:xfrm>
          <a:prstGeom prst="rect">
            <a:avLst/>
          </a:prstGeom>
          <a:noFill/>
          <a:ln>
            <a:noFill/>
          </a:ln>
        </p:spPr>
      </p:pic>
    </p:spTree>
    <p:extLst>
      <p:ext uri="{BB962C8B-B14F-4D97-AF65-F5344CB8AC3E}">
        <p14:creationId xmlns:p14="http://schemas.microsoft.com/office/powerpoint/2010/main" val="179277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40F8439-6B56-0F70-F139-F41C489981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6706" y="6027525"/>
            <a:ext cx="1904354" cy="759082"/>
          </a:xfrm>
          <a:prstGeom prst="rect">
            <a:avLst/>
          </a:prstGeom>
          <a:noFill/>
          <a:ln>
            <a:noFill/>
          </a:ln>
        </p:spPr>
      </p:pic>
      <p:sp>
        <p:nvSpPr>
          <p:cNvPr id="12" name="Title 11">
            <a:extLst>
              <a:ext uri="{FF2B5EF4-FFF2-40B4-BE49-F238E27FC236}">
                <a16:creationId xmlns:a16="http://schemas.microsoft.com/office/drawing/2014/main" id="{4265C171-AE7C-4387-BDB0-586B6AB9FCC8}"/>
              </a:ext>
            </a:extLst>
          </p:cNvPr>
          <p:cNvSpPr>
            <a:spLocks noGrp="1"/>
          </p:cNvSpPr>
          <p:nvPr>
            <p:ph type="title"/>
          </p:nvPr>
        </p:nvSpPr>
        <p:spPr/>
        <p:txBody>
          <a:bodyPr/>
          <a:lstStyle/>
          <a:p>
            <a:r>
              <a:rPr lang="en-US" dirty="0"/>
              <a:t>Investment Plan</a:t>
            </a:r>
          </a:p>
        </p:txBody>
      </p:sp>
      <p:sp>
        <p:nvSpPr>
          <p:cNvPr id="3" name="Subtitle 2">
            <a:extLst>
              <a:ext uri="{FF2B5EF4-FFF2-40B4-BE49-F238E27FC236}">
                <a16:creationId xmlns:a16="http://schemas.microsoft.com/office/drawing/2014/main" id="{B56E5547-E303-4687-B576-61E085BDF4AB}"/>
              </a:ext>
            </a:extLst>
          </p:cNvPr>
          <p:cNvSpPr>
            <a:spLocks noGrp="1"/>
          </p:cNvSpPr>
          <p:nvPr>
            <p:ph idx="1"/>
          </p:nvPr>
        </p:nvSpPr>
        <p:spPr/>
        <p:txBody>
          <a:bodyPr/>
          <a:lstStyle/>
          <a:p>
            <a:r>
              <a:rPr lang="en-US" sz="1800" dirty="0"/>
              <a:t>R</a:t>
            </a:r>
            <a:r>
              <a:rPr lang="en-GB" sz="1800" dirty="0" err="1"/>
              <a:t>egional</a:t>
            </a:r>
            <a:r>
              <a:rPr lang="en-GB" sz="1800" dirty="0"/>
              <a:t> Allocation</a:t>
            </a:r>
          </a:p>
          <a:p>
            <a:endParaRPr lang="en-GB" sz="1800" dirty="0"/>
          </a:p>
          <a:p>
            <a:r>
              <a:rPr lang="en-GB" sz="1800" dirty="0"/>
              <a:t>50% will focus on ‘Regional Business Support’ - to provide support to local businesses.</a:t>
            </a:r>
          </a:p>
          <a:p>
            <a:r>
              <a:rPr lang="en-GB" sz="1800" dirty="0"/>
              <a:t>50% prioritised individually by local authorities, particularly in terms of directing local place and communities, and people and skills provision</a:t>
            </a:r>
          </a:p>
          <a:p>
            <a:r>
              <a:rPr lang="en-GB" sz="1800" dirty="0"/>
              <a:t>Local Allocation</a:t>
            </a:r>
          </a:p>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E8902534-BD50-4803-AADA-A267A8F08818}"/>
              </a:ext>
            </a:extLst>
          </p:cNvPr>
          <p:cNvSpPr txBox="1"/>
          <p:nvPr/>
        </p:nvSpPr>
        <p:spPr>
          <a:xfrm>
            <a:off x="838200" y="4837406"/>
            <a:ext cx="6253212" cy="1569660"/>
          </a:xfrm>
          <a:prstGeom prst="rect">
            <a:avLst/>
          </a:prstGeom>
          <a:noFill/>
        </p:spPr>
        <p:txBody>
          <a:bodyPr wrap="square" rtlCol="0">
            <a:spAutoFit/>
          </a:bodyPr>
          <a:lstStyle/>
          <a:p>
            <a:endParaRPr lang="en-GB" sz="2000" dirty="0">
              <a:solidFill>
                <a:schemeClr val="tx1">
                  <a:lumMod val="75000"/>
                  <a:lumOff val="25000"/>
                </a:schemeClr>
              </a:solidFill>
              <a:latin typeface="Arial" panose="020B0604020202020204" pitchFamily="34" charset="0"/>
              <a:cs typeface="Times New Roman" panose="02020603050405020304" pitchFamily="18" charset="0"/>
            </a:endParaRPr>
          </a:p>
          <a:p>
            <a:endParaRPr lang="en-GB" sz="2000" dirty="0">
              <a:solidFill>
                <a:schemeClr val="tx1">
                  <a:lumMod val="75000"/>
                  <a:lumOff val="25000"/>
                </a:schemeClr>
              </a:solidFill>
              <a:latin typeface="Arial" panose="020B0604020202020204" pitchFamily="34" charset="0"/>
              <a:cs typeface="Times New Roman" panose="02020603050405020304" pitchFamily="18" charset="0"/>
            </a:endParaRPr>
          </a:p>
          <a:p>
            <a:endParaRPr lang="en-GB" sz="2000" dirty="0">
              <a:solidFill>
                <a:schemeClr val="tx1">
                  <a:lumMod val="75000"/>
                  <a:lumOff val="25000"/>
                </a:schemeClr>
              </a:solidFill>
              <a:latin typeface="Arial" panose="020B0604020202020204" pitchFamily="34" charset="0"/>
              <a:cs typeface="Times New Roman" panose="02020603050405020304" pitchFamily="18" charset="0"/>
            </a:endParaRPr>
          </a:p>
          <a:p>
            <a:endParaRPr lang="en-GB" dirty="0">
              <a:latin typeface="Arial" panose="020B0604020202020204" pitchFamily="34" charset="0"/>
            </a:endParaRPr>
          </a:p>
          <a:p>
            <a:endParaRPr lang="en-US" dirty="0"/>
          </a:p>
        </p:txBody>
      </p:sp>
      <p:graphicFrame>
        <p:nvGraphicFramePr>
          <p:cNvPr id="6" name="Table 5">
            <a:extLst>
              <a:ext uri="{FF2B5EF4-FFF2-40B4-BE49-F238E27FC236}">
                <a16:creationId xmlns:a16="http://schemas.microsoft.com/office/drawing/2014/main" id="{C3C41176-2B56-A636-1D75-37D542E069ED}"/>
              </a:ext>
            </a:extLst>
          </p:cNvPr>
          <p:cNvGraphicFramePr>
            <a:graphicFrameLocks noGrp="1"/>
          </p:cNvGraphicFramePr>
          <p:nvPr>
            <p:extLst>
              <p:ext uri="{D42A27DB-BD31-4B8C-83A1-F6EECF244321}">
                <p14:modId xmlns:p14="http://schemas.microsoft.com/office/powerpoint/2010/main" val="4234162882"/>
              </p:ext>
            </p:extLst>
          </p:nvPr>
        </p:nvGraphicFramePr>
        <p:xfrm>
          <a:off x="3293705" y="1887852"/>
          <a:ext cx="7156580" cy="627302"/>
        </p:xfrm>
        <a:graphic>
          <a:graphicData uri="http://schemas.openxmlformats.org/drawingml/2006/table">
            <a:tbl>
              <a:tblPr firstRow="1" firstCol="1" bandRow="1">
                <a:tableStyleId>{21E4AEA4-8DFA-4A89-87EB-49C32662AFE0}</a:tableStyleId>
              </a:tblPr>
              <a:tblGrid>
                <a:gridCol w="1789145">
                  <a:extLst>
                    <a:ext uri="{9D8B030D-6E8A-4147-A177-3AD203B41FA5}">
                      <a16:colId xmlns:a16="http://schemas.microsoft.com/office/drawing/2014/main" val="1821479917"/>
                    </a:ext>
                  </a:extLst>
                </a:gridCol>
                <a:gridCol w="1789145">
                  <a:extLst>
                    <a:ext uri="{9D8B030D-6E8A-4147-A177-3AD203B41FA5}">
                      <a16:colId xmlns:a16="http://schemas.microsoft.com/office/drawing/2014/main" val="1597615261"/>
                    </a:ext>
                  </a:extLst>
                </a:gridCol>
                <a:gridCol w="1789145">
                  <a:extLst>
                    <a:ext uri="{9D8B030D-6E8A-4147-A177-3AD203B41FA5}">
                      <a16:colId xmlns:a16="http://schemas.microsoft.com/office/drawing/2014/main" val="2999718227"/>
                    </a:ext>
                  </a:extLst>
                </a:gridCol>
                <a:gridCol w="1789145">
                  <a:extLst>
                    <a:ext uri="{9D8B030D-6E8A-4147-A177-3AD203B41FA5}">
                      <a16:colId xmlns:a16="http://schemas.microsoft.com/office/drawing/2014/main" val="2598570742"/>
                    </a:ext>
                  </a:extLst>
                </a:gridCol>
              </a:tblGrid>
              <a:tr h="313651">
                <a:tc>
                  <a:txBody>
                    <a:bodyPr/>
                    <a:lstStyle/>
                    <a:p>
                      <a:pPr marL="18415" algn="ctr"/>
                      <a:r>
                        <a:rPr lang="en-GB" sz="1600" dirty="0">
                          <a:effectLst/>
                          <a:latin typeface="Arial" panose="020B0604020202020204" pitchFamily="34" charset="0"/>
                          <a:cs typeface="Arial" panose="020B0604020202020204" pitchFamily="34" charset="0"/>
                        </a:rPr>
                        <a:t>Year 1 2022-2023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tc>
                  <a:txBody>
                    <a:bodyPr/>
                    <a:lstStyle/>
                    <a:p>
                      <a:pPr marL="18415" algn="ctr"/>
                      <a:r>
                        <a:rPr lang="en-GB" sz="1600" dirty="0">
                          <a:effectLst/>
                          <a:latin typeface="Arial" panose="020B0604020202020204" pitchFamily="34" charset="0"/>
                          <a:cs typeface="Arial" panose="020B0604020202020204" pitchFamily="34" charset="0"/>
                        </a:rPr>
                        <a:t>Year 2 2023-2024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tc>
                  <a:txBody>
                    <a:bodyPr/>
                    <a:lstStyle/>
                    <a:p>
                      <a:pPr marL="18415" algn="ctr"/>
                      <a:r>
                        <a:rPr lang="en-GB" sz="1600" dirty="0">
                          <a:effectLst/>
                          <a:latin typeface="Arial" panose="020B0604020202020204" pitchFamily="34" charset="0"/>
                          <a:cs typeface="Arial" panose="020B0604020202020204" pitchFamily="34" charset="0"/>
                        </a:rPr>
                        <a:t>Year 3 2024-25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tc>
                  <a:txBody>
                    <a:bodyPr/>
                    <a:lstStyle/>
                    <a:p>
                      <a:pPr marL="18415" algn="ctr"/>
                      <a:r>
                        <a:rPr lang="en-GB" sz="1600" dirty="0">
                          <a:effectLst/>
                          <a:latin typeface="Arial" panose="020B0604020202020204" pitchFamily="34" charset="0"/>
                          <a:cs typeface="Arial" panose="020B0604020202020204" pitchFamily="34" charset="0"/>
                        </a:rPr>
                        <a:t>Total</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extLst>
                  <a:ext uri="{0D108BD9-81ED-4DB2-BD59-A6C34878D82A}">
                    <a16:rowId xmlns:a16="http://schemas.microsoft.com/office/drawing/2014/main" val="1744096071"/>
                  </a:ext>
                </a:extLst>
              </a:tr>
              <a:tr h="313651">
                <a:tc>
                  <a:txBody>
                    <a:bodyPr/>
                    <a:lstStyle/>
                    <a:p>
                      <a:pPr marL="18415" algn="ctr"/>
                      <a:r>
                        <a:rPr lang="en-GB" sz="1600" dirty="0">
                          <a:effectLst/>
                          <a:latin typeface="Arial" panose="020B0604020202020204" pitchFamily="34" charset="0"/>
                          <a:cs typeface="Arial" panose="020B0604020202020204" pitchFamily="34" charset="0"/>
                        </a:rPr>
                        <a:t>£10,729,170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tc>
                  <a:txBody>
                    <a:bodyPr/>
                    <a:lstStyle/>
                    <a:p>
                      <a:pPr marL="18415" algn="ctr"/>
                      <a:r>
                        <a:rPr lang="en-GB" sz="1600" dirty="0">
                          <a:effectLst/>
                          <a:latin typeface="Arial" panose="020B0604020202020204" pitchFamily="34" charset="0"/>
                          <a:cs typeface="Arial" panose="020B0604020202020204" pitchFamily="34" charset="0"/>
                        </a:rPr>
                        <a:t>£21,458,339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tc>
                  <a:txBody>
                    <a:bodyPr/>
                    <a:lstStyle/>
                    <a:p>
                      <a:pPr marL="18415" algn="ctr"/>
                      <a:r>
                        <a:rPr lang="en-GB" sz="1600" dirty="0">
                          <a:effectLst/>
                          <a:latin typeface="Arial" panose="020B0604020202020204" pitchFamily="34" charset="0"/>
                          <a:cs typeface="Arial" panose="020B0604020202020204" pitchFamily="34" charset="0"/>
                        </a:rPr>
                        <a:t>£56,220,848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tc>
                  <a:txBody>
                    <a:bodyPr/>
                    <a:lstStyle/>
                    <a:p>
                      <a:pPr marL="18415" algn="ctr"/>
                      <a:r>
                        <a:rPr lang="en-GB" sz="1600" dirty="0">
                          <a:effectLst/>
                          <a:latin typeface="Arial" panose="020B0604020202020204" pitchFamily="34" charset="0"/>
                          <a:cs typeface="Arial" panose="020B0604020202020204" pitchFamily="34" charset="0"/>
                        </a:rPr>
                        <a:t>£88,408,357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3463" marR="53463" marT="0" marB="0" anchor="ctr"/>
                </a:tc>
                <a:extLst>
                  <a:ext uri="{0D108BD9-81ED-4DB2-BD59-A6C34878D82A}">
                    <a16:rowId xmlns:a16="http://schemas.microsoft.com/office/drawing/2014/main" val="865692376"/>
                  </a:ext>
                </a:extLst>
              </a:tr>
            </a:tbl>
          </a:graphicData>
        </a:graphic>
      </p:graphicFrame>
      <p:graphicFrame>
        <p:nvGraphicFramePr>
          <p:cNvPr id="7" name="Table 6">
            <a:extLst>
              <a:ext uri="{FF2B5EF4-FFF2-40B4-BE49-F238E27FC236}">
                <a16:creationId xmlns:a16="http://schemas.microsoft.com/office/drawing/2014/main" id="{1799A152-D363-2837-89C8-3251CEB75622}"/>
              </a:ext>
            </a:extLst>
          </p:cNvPr>
          <p:cNvGraphicFramePr>
            <a:graphicFrameLocks noGrp="1"/>
          </p:cNvGraphicFramePr>
          <p:nvPr>
            <p:extLst>
              <p:ext uri="{D42A27DB-BD31-4B8C-83A1-F6EECF244321}">
                <p14:modId xmlns:p14="http://schemas.microsoft.com/office/powerpoint/2010/main" val="2820596403"/>
              </p:ext>
            </p:extLst>
          </p:nvPr>
        </p:nvGraphicFramePr>
        <p:xfrm>
          <a:off x="838200" y="4001294"/>
          <a:ext cx="9612086" cy="2484069"/>
        </p:xfrm>
        <a:graphic>
          <a:graphicData uri="http://schemas.openxmlformats.org/drawingml/2006/table">
            <a:tbl>
              <a:tblPr>
                <a:tableStyleId>{21E4AEA4-8DFA-4A89-87EB-49C32662AFE0}</a:tableStyleId>
              </a:tblPr>
              <a:tblGrid>
                <a:gridCol w="2436846">
                  <a:extLst>
                    <a:ext uri="{9D8B030D-6E8A-4147-A177-3AD203B41FA5}">
                      <a16:colId xmlns:a16="http://schemas.microsoft.com/office/drawing/2014/main" val="55318222"/>
                    </a:ext>
                  </a:extLst>
                </a:gridCol>
                <a:gridCol w="1699264">
                  <a:extLst>
                    <a:ext uri="{9D8B030D-6E8A-4147-A177-3AD203B41FA5}">
                      <a16:colId xmlns:a16="http://schemas.microsoft.com/office/drawing/2014/main" val="1569719359"/>
                    </a:ext>
                  </a:extLst>
                </a:gridCol>
                <a:gridCol w="1922417">
                  <a:extLst>
                    <a:ext uri="{9D8B030D-6E8A-4147-A177-3AD203B41FA5}">
                      <a16:colId xmlns:a16="http://schemas.microsoft.com/office/drawing/2014/main" val="1557405897"/>
                    </a:ext>
                  </a:extLst>
                </a:gridCol>
                <a:gridCol w="1922417">
                  <a:extLst>
                    <a:ext uri="{9D8B030D-6E8A-4147-A177-3AD203B41FA5}">
                      <a16:colId xmlns:a16="http://schemas.microsoft.com/office/drawing/2014/main" val="2759700517"/>
                    </a:ext>
                  </a:extLst>
                </a:gridCol>
                <a:gridCol w="1631142">
                  <a:extLst>
                    <a:ext uri="{9D8B030D-6E8A-4147-A177-3AD203B41FA5}">
                      <a16:colId xmlns:a16="http://schemas.microsoft.com/office/drawing/2014/main" val="365749337"/>
                    </a:ext>
                  </a:extLst>
                </a:gridCol>
              </a:tblGrid>
              <a:tr h="468069">
                <a:tc>
                  <a:txBody>
                    <a:bodyPr/>
                    <a:lstStyle/>
                    <a:p>
                      <a:pPr marL="18415" algn="ctr" defTabSz="914400" rtl="0" eaLnBrk="1" fontAlgn="b" latinLnBrk="0" hangingPunct="1"/>
                      <a:r>
                        <a:rPr lang="en-GB" sz="1600" b="1" kern="1200" dirty="0">
                          <a:solidFill>
                            <a:schemeClr val="bg1"/>
                          </a:solidFill>
                          <a:effectLst/>
                        </a:rPr>
                        <a:t> </a:t>
                      </a:r>
                      <a:endParaRPr lang="en-GB" sz="1600" b="1"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marL="18415" algn="ctr" defTabSz="914400" rtl="0" eaLnBrk="1" fontAlgn="ctr" latinLnBrk="0" hangingPunct="1"/>
                      <a:r>
                        <a:rPr lang="en-GB" sz="1600" b="1" kern="1200" dirty="0">
                          <a:solidFill>
                            <a:schemeClr val="lt1"/>
                          </a:solidFill>
                          <a:effectLst/>
                        </a:rPr>
                        <a:t>Year 1 (22/23)</a:t>
                      </a:r>
                      <a:endParaRPr lang="en-GB" sz="1600" b="1" kern="1200" dirty="0">
                        <a:solidFill>
                          <a:schemeClr val="lt1"/>
                        </a:solidFill>
                        <a:effectLst/>
                        <a:latin typeface="+mn-lt"/>
                        <a:ea typeface="+mn-ea"/>
                        <a:cs typeface="+mn-cs"/>
                      </a:endParaRPr>
                    </a:p>
                  </a:txBody>
                  <a:tcPr marL="9525" marR="9525" marT="9525" marB="0" anchor="ctr">
                    <a:solidFill>
                      <a:schemeClr val="accent2"/>
                    </a:solidFill>
                  </a:tcPr>
                </a:tc>
                <a:tc>
                  <a:txBody>
                    <a:bodyPr/>
                    <a:lstStyle/>
                    <a:p>
                      <a:pPr marL="18415" algn="ctr" defTabSz="914400" rtl="0" eaLnBrk="1" fontAlgn="ctr" latinLnBrk="0" hangingPunct="1"/>
                      <a:r>
                        <a:rPr lang="en-GB" sz="1600" b="1" kern="1200" dirty="0">
                          <a:solidFill>
                            <a:schemeClr val="lt1"/>
                          </a:solidFill>
                          <a:effectLst/>
                        </a:rPr>
                        <a:t>Year 2 (23/24)</a:t>
                      </a:r>
                      <a:endParaRPr lang="en-GB" sz="1600" b="1" kern="1200" dirty="0">
                        <a:solidFill>
                          <a:schemeClr val="lt1"/>
                        </a:solidFill>
                        <a:effectLst/>
                        <a:latin typeface="+mn-lt"/>
                        <a:ea typeface="+mn-ea"/>
                        <a:cs typeface="+mn-cs"/>
                      </a:endParaRPr>
                    </a:p>
                  </a:txBody>
                  <a:tcPr marL="9525" marR="9525" marT="9525" marB="0" anchor="ctr">
                    <a:solidFill>
                      <a:schemeClr val="accent2"/>
                    </a:solidFill>
                  </a:tcPr>
                </a:tc>
                <a:tc>
                  <a:txBody>
                    <a:bodyPr/>
                    <a:lstStyle/>
                    <a:p>
                      <a:pPr marL="18415" algn="ctr" defTabSz="914400" rtl="0" eaLnBrk="1" fontAlgn="ctr" latinLnBrk="0" hangingPunct="1"/>
                      <a:r>
                        <a:rPr lang="en-GB" sz="1600" b="1" kern="1200" dirty="0">
                          <a:solidFill>
                            <a:schemeClr val="lt1"/>
                          </a:solidFill>
                          <a:effectLst/>
                        </a:rPr>
                        <a:t>Year 3 (24/25)</a:t>
                      </a:r>
                      <a:endParaRPr lang="en-GB" sz="1600" b="1" kern="1200" dirty="0">
                        <a:solidFill>
                          <a:schemeClr val="lt1"/>
                        </a:solidFill>
                        <a:effectLst/>
                        <a:latin typeface="+mn-lt"/>
                        <a:ea typeface="+mn-ea"/>
                        <a:cs typeface="+mn-cs"/>
                      </a:endParaRPr>
                    </a:p>
                  </a:txBody>
                  <a:tcPr marL="9525" marR="9525" marT="9525" marB="0" anchor="ctr">
                    <a:solidFill>
                      <a:schemeClr val="accent2"/>
                    </a:solidFill>
                  </a:tcPr>
                </a:tc>
                <a:tc>
                  <a:txBody>
                    <a:bodyPr/>
                    <a:lstStyle/>
                    <a:p>
                      <a:pPr marL="18415" algn="ctr" defTabSz="914400" rtl="0" eaLnBrk="1" fontAlgn="ctr" latinLnBrk="0" hangingPunct="1"/>
                      <a:r>
                        <a:rPr lang="en-GB" sz="1600" b="1" kern="1200" dirty="0">
                          <a:solidFill>
                            <a:schemeClr val="lt1"/>
                          </a:solidFill>
                          <a:effectLst/>
                        </a:rPr>
                        <a:t>Total</a:t>
                      </a:r>
                      <a:endParaRPr lang="en-GB" sz="1600" b="1" kern="1200" dirty="0">
                        <a:solidFill>
                          <a:schemeClr val="lt1"/>
                        </a:solidFill>
                        <a:effectLst/>
                        <a:latin typeface="+mn-lt"/>
                        <a:ea typeface="+mn-ea"/>
                        <a:cs typeface="+mn-cs"/>
                      </a:endParaRPr>
                    </a:p>
                  </a:txBody>
                  <a:tcPr marL="9525" marR="9525" marT="9525" marB="0" anchor="ctr">
                    <a:solidFill>
                      <a:schemeClr val="accent2"/>
                    </a:solidFill>
                  </a:tcPr>
                </a:tc>
                <a:extLst>
                  <a:ext uri="{0D108BD9-81ED-4DB2-BD59-A6C34878D82A}">
                    <a16:rowId xmlns:a16="http://schemas.microsoft.com/office/drawing/2014/main" val="2629223640"/>
                  </a:ext>
                </a:extLst>
              </a:tr>
              <a:tr h="288000">
                <a:tc>
                  <a:txBody>
                    <a:bodyPr/>
                    <a:lstStyle/>
                    <a:p>
                      <a:pPr algn="l" fontAlgn="ctr"/>
                      <a:r>
                        <a:rPr lang="en-GB" sz="1800" u="none" strike="noStrike" dirty="0">
                          <a:solidFill>
                            <a:schemeClr val="bg1"/>
                          </a:solidFill>
                          <a:effectLst/>
                        </a:rPr>
                        <a:t>Birmingham </a:t>
                      </a:r>
                      <a:endParaRPr lang="en-GB" sz="1800" b="0"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£2,118,950</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£4,237,899</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£1,620,971</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£17,460,145</a:t>
                      </a:r>
                    </a:p>
                  </a:txBody>
                  <a:tcPr marL="9525" marR="9525" marT="9525" marB="0" anchor="ctr"/>
                </a:tc>
                <a:extLst>
                  <a:ext uri="{0D108BD9-81ED-4DB2-BD59-A6C34878D82A}">
                    <a16:rowId xmlns:a16="http://schemas.microsoft.com/office/drawing/2014/main" val="3040253720"/>
                  </a:ext>
                </a:extLst>
              </a:tr>
              <a:tr h="288000">
                <a:tc>
                  <a:txBody>
                    <a:bodyPr/>
                    <a:lstStyle/>
                    <a:p>
                      <a:pPr algn="l" fontAlgn="ctr"/>
                      <a:r>
                        <a:rPr lang="en-GB" sz="1800" u="none" strike="noStrike">
                          <a:solidFill>
                            <a:schemeClr val="bg1"/>
                          </a:solidFill>
                          <a:effectLst/>
                        </a:rPr>
                        <a:t>Coventry</a:t>
                      </a:r>
                      <a:endParaRPr lang="en-GB" sz="1800" b="0" i="0" u="none" strike="noStrike">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£66,101</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£1,320,203</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£3,458,931</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£5,439,235</a:t>
                      </a:r>
                    </a:p>
                  </a:txBody>
                  <a:tcPr marL="9525" marR="9525" marT="9525" marB="0" anchor="ctr"/>
                </a:tc>
                <a:extLst>
                  <a:ext uri="{0D108BD9-81ED-4DB2-BD59-A6C34878D82A}">
                    <a16:rowId xmlns:a16="http://schemas.microsoft.com/office/drawing/2014/main" val="2047824709"/>
                  </a:ext>
                </a:extLst>
              </a:tr>
              <a:tr h="288000">
                <a:tc>
                  <a:txBody>
                    <a:bodyPr/>
                    <a:lstStyle/>
                    <a:p>
                      <a:pPr algn="l" fontAlgn="ctr"/>
                      <a:r>
                        <a:rPr lang="en-GB" sz="1800" u="none" strike="noStrike" dirty="0">
                          <a:solidFill>
                            <a:schemeClr val="bg1"/>
                          </a:solidFill>
                          <a:effectLst/>
                        </a:rPr>
                        <a:t>Dudley</a:t>
                      </a:r>
                      <a:endParaRPr lang="en-GB" sz="1800" b="0"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£545,674</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£1,091,348</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£2,859,332</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£4,496,354</a:t>
                      </a:r>
                    </a:p>
                  </a:txBody>
                  <a:tcPr marL="9525" marR="9525" marT="9525" marB="0" anchor="ctr"/>
                </a:tc>
                <a:extLst>
                  <a:ext uri="{0D108BD9-81ED-4DB2-BD59-A6C34878D82A}">
                    <a16:rowId xmlns:a16="http://schemas.microsoft.com/office/drawing/2014/main" val="3091617620"/>
                  </a:ext>
                </a:extLst>
              </a:tr>
              <a:tr h="288000">
                <a:tc>
                  <a:txBody>
                    <a:bodyPr/>
                    <a:lstStyle/>
                    <a:p>
                      <a:pPr algn="l" fontAlgn="ctr"/>
                      <a:r>
                        <a:rPr lang="en-GB" sz="1800" u="none" strike="noStrike" dirty="0">
                          <a:solidFill>
                            <a:schemeClr val="bg1"/>
                          </a:solidFill>
                          <a:effectLst/>
                        </a:rPr>
                        <a:t>Sandwell</a:t>
                      </a:r>
                      <a:endParaRPr lang="en-GB" sz="1800" b="0"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£571,877</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£1,143,755</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£2,996,637</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£4,712,269</a:t>
                      </a:r>
                    </a:p>
                  </a:txBody>
                  <a:tcPr marL="9525" marR="9525" marT="9525" marB="0" anchor="ctr"/>
                </a:tc>
                <a:extLst>
                  <a:ext uri="{0D108BD9-81ED-4DB2-BD59-A6C34878D82A}">
                    <a16:rowId xmlns:a16="http://schemas.microsoft.com/office/drawing/2014/main" val="963581219"/>
                  </a:ext>
                </a:extLst>
              </a:tr>
              <a:tr h="288000">
                <a:tc>
                  <a:txBody>
                    <a:bodyPr/>
                    <a:lstStyle/>
                    <a:p>
                      <a:pPr algn="l" fontAlgn="ctr"/>
                      <a:r>
                        <a:rPr lang="en-GB" sz="1800" u="none" strike="noStrike" dirty="0">
                          <a:solidFill>
                            <a:schemeClr val="bg1"/>
                          </a:solidFill>
                          <a:effectLst/>
                        </a:rPr>
                        <a:t>Solihull</a:t>
                      </a:r>
                      <a:endParaRPr lang="en-GB" sz="1800" b="0"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£309,346</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£618,691</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£1,620,971</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£2,549,008</a:t>
                      </a:r>
                    </a:p>
                  </a:txBody>
                  <a:tcPr marL="9525" marR="9525" marT="9525" marB="0" anchor="ctr"/>
                </a:tc>
                <a:extLst>
                  <a:ext uri="{0D108BD9-81ED-4DB2-BD59-A6C34878D82A}">
                    <a16:rowId xmlns:a16="http://schemas.microsoft.com/office/drawing/2014/main" val="3297623641"/>
                  </a:ext>
                </a:extLst>
              </a:tr>
              <a:tr h="288000">
                <a:tc>
                  <a:txBody>
                    <a:bodyPr/>
                    <a:lstStyle/>
                    <a:p>
                      <a:pPr algn="l" fontAlgn="ctr"/>
                      <a:r>
                        <a:rPr lang="en-GB" sz="1800" u="none" strike="noStrike" dirty="0">
                          <a:solidFill>
                            <a:schemeClr val="bg1"/>
                          </a:solidFill>
                          <a:effectLst/>
                        </a:rPr>
                        <a:t>Walsall</a:t>
                      </a:r>
                      <a:endParaRPr lang="en-GB" sz="1800" b="0"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£487,827</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£975,654</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£2,556,214</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£4,019,695</a:t>
                      </a:r>
                    </a:p>
                  </a:txBody>
                  <a:tcPr marL="9525" marR="9525" marT="9525" marB="0" anchor="ctr"/>
                </a:tc>
                <a:extLst>
                  <a:ext uri="{0D108BD9-81ED-4DB2-BD59-A6C34878D82A}">
                    <a16:rowId xmlns:a16="http://schemas.microsoft.com/office/drawing/2014/main" val="1650163773"/>
                  </a:ext>
                </a:extLst>
              </a:tr>
              <a:tr h="288000">
                <a:tc>
                  <a:txBody>
                    <a:bodyPr/>
                    <a:lstStyle/>
                    <a:p>
                      <a:pPr algn="l" fontAlgn="ctr"/>
                      <a:r>
                        <a:rPr lang="en-GB" sz="1800" u="none" strike="noStrike" dirty="0">
                          <a:solidFill>
                            <a:schemeClr val="bg1"/>
                          </a:solidFill>
                          <a:effectLst/>
                        </a:rPr>
                        <a:t>Wolverhampton</a:t>
                      </a:r>
                      <a:endParaRPr lang="en-GB" sz="1800" b="0"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£456,226</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£912,452</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£2,390,625</a:t>
                      </a:r>
                    </a:p>
                  </a:txBody>
                  <a:tcPr marL="9525" marR="9525" marT="9525" marB="0" anchor="ctr"/>
                </a:tc>
                <a:tc>
                  <a:txBody>
                    <a:bodyPr/>
                    <a:lstStyle/>
                    <a:p>
                      <a:pPr marL="18415" algn="ctr" defTabSz="914400" rtl="0" eaLnBrk="1" fontAlgn="ctr"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£3,759,303</a:t>
                      </a:r>
                    </a:p>
                  </a:txBody>
                  <a:tcPr marL="9525" marR="9525" marT="9525" marB="0" anchor="ctr"/>
                </a:tc>
                <a:extLst>
                  <a:ext uri="{0D108BD9-81ED-4DB2-BD59-A6C34878D82A}">
                    <a16:rowId xmlns:a16="http://schemas.microsoft.com/office/drawing/2014/main" val="4014825093"/>
                  </a:ext>
                </a:extLst>
              </a:tr>
            </a:tbl>
          </a:graphicData>
        </a:graphic>
      </p:graphicFrame>
    </p:spTree>
    <p:extLst>
      <p:ext uri="{BB962C8B-B14F-4D97-AF65-F5344CB8AC3E}">
        <p14:creationId xmlns:p14="http://schemas.microsoft.com/office/powerpoint/2010/main" val="21610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BFE3-D644-449F-74AD-7A4798A4FF75}"/>
              </a:ext>
            </a:extLst>
          </p:cNvPr>
          <p:cNvSpPr>
            <a:spLocks noGrp="1"/>
          </p:cNvSpPr>
          <p:nvPr>
            <p:ph type="title"/>
          </p:nvPr>
        </p:nvSpPr>
        <p:spPr/>
        <p:txBody>
          <a:bodyPr/>
          <a:lstStyle/>
          <a:p>
            <a:r>
              <a:rPr lang="en-US" dirty="0">
                <a:latin typeface="Arial"/>
                <a:cs typeface="Arial"/>
              </a:rPr>
              <a:t>Timeline</a:t>
            </a:r>
            <a:endParaRPr lang="en-US" dirty="0"/>
          </a:p>
        </p:txBody>
      </p:sp>
      <p:graphicFrame>
        <p:nvGraphicFramePr>
          <p:cNvPr id="5" name="Content Placeholder 2">
            <a:extLst>
              <a:ext uri="{FF2B5EF4-FFF2-40B4-BE49-F238E27FC236}">
                <a16:creationId xmlns:a16="http://schemas.microsoft.com/office/drawing/2014/main" id="{1ADE77CB-096B-D66D-310E-94D7B547EA2D}"/>
              </a:ext>
            </a:extLst>
          </p:cNvPr>
          <p:cNvGraphicFramePr>
            <a:graphicFrameLocks noGrp="1"/>
          </p:cNvGraphicFramePr>
          <p:nvPr>
            <p:ph idx="1"/>
            <p:extLst>
              <p:ext uri="{D42A27DB-BD31-4B8C-83A1-F6EECF244321}">
                <p14:modId xmlns:p14="http://schemas.microsoft.com/office/powerpoint/2010/main" val="1346921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 name="Picture 48">
            <a:extLst>
              <a:ext uri="{FF2B5EF4-FFF2-40B4-BE49-F238E27FC236}">
                <a16:creationId xmlns:a16="http://schemas.microsoft.com/office/drawing/2014/main" id="{FE330925-1384-DF63-D663-9AA78A75283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4364" y="6017274"/>
            <a:ext cx="1904354" cy="759082"/>
          </a:xfrm>
          <a:prstGeom prst="rect">
            <a:avLst/>
          </a:prstGeom>
          <a:noFill/>
          <a:ln>
            <a:noFill/>
          </a:ln>
        </p:spPr>
      </p:pic>
    </p:spTree>
    <p:extLst>
      <p:ext uri="{BB962C8B-B14F-4D97-AF65-F5344CB8AC3E}">
        <p14:creationId xmlns:p14="http://schemas.microsoft.com/office/powerpoint/2010/main" val="318640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0387-1F3A-0611-E96B-64967219CD90}"/>
              </a:ext>
            </a:extLst>
          </p:cNvPr>
          <p:cNvSpPr>
            <a:spLocks noGrp="1"/>
          </p:cNvSpPr>
          <p:nvPr>
            <p:ph type="title"/>
          </p:nvPr>
        </p:nvSpPr>
        <p:spPr/>
        <p:txBody>
          <a:bodyPr/>
          <a:lstStyle/>
          <a:p>
            <a:r>
              <a:rPr lang="en-US" dirty="0"/>
              <a:t>Reporting</a:t>
            </a:r>
            <a:endParaRPr lang="en-GB" dirty="0"/>
          </a:p>
        </p:txBody>
      </p:sp>
      <p:sp>
        <p:nvSpPr>
          <p:cNvPr id="3" name="Content Placeholder 2">
            <a:extLst>
              <a:ext uri="{FF2B5EF4-FFF2-40B4-BE49-F238E27FC236}">
                <a16:creationId xmlns:a16="http://schemas.microsoft.com/office/drawing/2014/main" id="{B1B9A68E-83F5-C502-D72E-4A9B1093927C}"/>
              </a:ext>
            </a:extLst>
          </p:cNvPr>
          <p:cNvSpPr>
            <a:spLocks noGrp="1"/>
          </p:cNvSpPr>
          <p:nvPr>
            <p:ph idx="1"/>
          </p:nvPr>
        </p:nvSpPr>
        <p:spPr/>
        <p:txBody>
          <a:bodyPr>
            <a:normAutofit fontScale="55000" lnSpcReduction="20000"/>
          </a:bodyPr>
          <a:lstStyle/>
          <a:p>
            <a:r>
              <a:rPr lang="en-US" sz="3300" dirty="0"/>
              <a:t>UKSPF Performance reporting to Government  - 3 monthly qualitative &amp; 6 monthly quantitative return</a:t>
            </a:r>
          </a:p>
          <a:p>
            <a:pPr marL="457200" indent="-457200">
              <a:buFont typeface="Arial" panose="020B0604020202020204" pitchFamily="34" charset="0"/>
              <a:buChar char="•"/>
            </a:pPr>
            <a:r>
              <a:rPr lang="en-US" sz="2900" dirty="0"/>
              <a:t>1st return submitted March 2023</a:t>
            </a:r>
          </a:p>
          <a:p>
            <a:pPr marL="1143000" lvl="1" indent="-457200"/>
            <a:r>
              <a:rPr lang="en-US" sz="2500" dirty="0"/>
              <a:t>Progress summary to date and forecast of new projects</a:t>
            </a:r>
          </a:p>
          <a:p>
            <a:pPr marL="1143000" lvl="1" indent="-457200"/>
            <a:r>
              <a:rPr lang="en-US" sz="2500" dirty="0"/>
              <a:t>Actual and Forecast spend Year 1 including details of any projected underspend</a:t>
            </a:r>
          </a:p>
          <a:p>
            <a:pPr marL="1143000" lvl="1" indent="-457200"/>
            <a:endParaRPr lang="en-US" dirty="0"/>
          </a:p>
          <a:p>
            <a:r>
              <a:rPr lang="en-US" sz="3300" dirty="0"/>
              <a:t>WMCA Project Monitoring and Evaluation </a:t>
            </a:r>
          </a:p>
          <a:p>
            <a:pPr marL="457200" indent="-457200">
              <a:buFont typeface="Arial" panose="020B0604020202020204" pitchFamily="34" charset="0"/>
              <a:buChar char="•"/>
            </a:pPr>
            <a:r>
              <a:rPr lang="en-US" sz="2900" dirty="0"/>
              <a:t>Monthly deliverables and project-level updates </a:t>
            </a:r>
          </a:p>
          <a:p>
            <a:pPr marL="457200" indent="-457200">
              <a:buFont typeface="Arial" panose="020B0604020202020204" pitchFamily="34" charset="0"/>
              <a:buChar char="•"/>
            </a:pPr>
            <a:r>
              <a:rPr lang="en-US" sz="2900" dirty="0"/>
              <a:t>Quarterly reporting (with expenditure signed off by LA S151)</a:t>
            </a:r>
          </a:p>
          <a:p>
            <a:pPr lvl="1"/>
            <a:r>
              <a:rPr lang="en-US" sz="2500" dirty="0"/>
              <a:t>financial spend</a:t>
            </a:r>
          </a:p>
          <a:p>
            <a:pPr lvl="1"/>
            <a:r>
              <a:rPr lang="en-US" sz="2500" dirty="0" err="1"/>
              <a:t>programme</a:t>
            </a:r>
            <a:r>
              <a:rPr lang="en-US" sz="2500" dirty="0"/>
              <a:t> wide updates</a:t>
            </a:r>
          </a:p>
          <a:p>
            <a:pPr lvl="1"/>
            <a:r>
              <a:rPr lang="en-US" sz="2500" dirty="0"/>
              <a:t>risk assessments by pillar</a:t>
            </a:r>
          </a:p>
          <a:p>
            <a:pPr lvl="1"/>
            <a:r>
              <a:rPr lang="en-US" sz="2500" dirty="0"/>
              <a:t>case studies</a:t>
            </a:r>
          </a:p>
          <a:p>
            <a:pPr lvl="1"/>
            <a:r>
              <a:rPr lang="en-US" sz="2500" dirty="0"/>
              <a:t>due diligence</a:t>
            </a:r>
          </a:p>
          <a:p>
            <a:pPr lvl="1"/>
            <a:r>
              <a:rPr lang="en-US" sz="2500" dirty="0"/>
              <a:t>Communication &amp; marketing</a:t>
            </a:r>
          </a:p>
          <a:p>
            <a:endParaRPr lang="en-US" dirty="0"/>
          </a:p>
          <a:p>
            <a:r>
              <a:rPr lang="en-US" sz="3300" dirty="0"/>
              <a:t>WMCA will from time-to-time sample expenditure and deliverable evidence based on a project and </a:t>
            </a:r>
            <a:r>
              <a:rPr lang="en-US" sz="3300" dirty="0" err="1"/>
              <a:t>programme</a:t>
            </a:r>
            <a:r>
              <a:rPr lang="en-US" sz="3300" dirty="0"/>
              <a:t> basis. </a:t>
            </a:r>
            <a:endParaRPr lang="en-GB" dirty="0"/>
          </a:p>
        </p:txBody>
      </p:sp>
      <p:pic>
        <p:nvPicPr>
          <p:cNvPr id="4" name="Picture 3" descr="A picture containing text, clipart&#10;&#10;Description automatically generated">
            <a:extLst>
              <a:ext uri="{FF2B5EF4-FFF2-40B4-BE49-F238E27FC236}">
                <a16:creationId xmlns:a16="http://schemas.microsoft.com/office/drawing/2014/main" id="{9BF09D6F-F0CB-1162-90BE-167E279050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861" y="6032022"/>
            <a:ext cx="1904354" cy="759082"/>
          </a:xfrm>
          <a:prstGeom prst="rect">
            <a:avLst/>
          </a:prstGeom>
          <a:noFill/>
          <a:ln>
            <a:noFill/>
          </a:ln>
        </p:spPr>
      </p:pic>
    </p:spTree>
    <p:extLst>
      <p:ext uri="{BB962C8B-B14F-4D97-AF65-F5344CB8AC3E}">
        <p14:creationId xmlns:p14="http://schemas.microsoft.com/office/powerpoint/2010/main" val="141742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6ABF-7486-B61A-7B1D-C04C507935B9}"/>
              </a:ext>
            </a:extLst>
          </p:cNvPr>
          <p:cNvSpPr>
            <a:spLocks noGrp="1"/>
          </p:cNvSpPr>
          <p:nvPr>
            <p:ph type="title"/>
          </p:nvPr>
        </p:nvSpPr>
        <p:spPr/>
        <p:txBody>
          <a:bodyPr/>
          <a:lstStyle/>
          <a:p>
            <a:r>
              <a:rPr lang="en-US" dirty="0"/>
              <a:t>Year 1 Position</a:t>
            </a:r>
          </a:p>
        </p:txBody>
      </p:sp>
      <p:graphicFrame>
        <p:nvGraphicFramePr>
          <p:cNvPr id="4" name="Content Placeholder 3">
            <a:extLst>
              <a:ext uri="{FF2B5EF4-FFF2-40B4-BE49-F238E27FC236}">
                <a16:creationId xmlns:a16="http://schemas.microsoft.com/office/drawing/2014/main" id="{BA1B0809-9BC4-7437-BB6B-B20843AB9B15}"/>
              </a:ext>
            </a:extLst>
          </p:cNvPr>
          <p:cNvGraphicFramePr>
            <a:graphicFrameLocks noGrp="1"/>
          </p:cNvGraphicFramePr>
          <p:nvPr>
            <p:ph idx="1"/>
            <p:extLst>
              <p:ext uri="{D42A27DB-BD31-4B8C-83A1-F6EECF244321}">
                <p14:modId xmlns:p14="http://schemas.microsoft.com/office/powerpoint/2010/main" val="3246539101"/>
              </p:ext>
            </p:extLst>
          </p:nvPr>
        </p:nvGraphicFramePr>
        <p:xfrm>
          <a:off x="838199" y="1716537"/>
          <a:ext cx="10040008" cy="2562381"/>
        </p:xfrm>
        <a:graphic>
          <a:graphicData uri="http://schemas.openxmlformats.org/drawingml/2006/table">
            <a:tbl>
              <a:tblPr firstRow="1" firstCol="1">
                <a:tableStyleId>{21E4AEA4-8DFA-4A89-87EB-49C32662AFE0}</a:tableStyleId>
              </a:tblPr>
              <a:tblGrid>
                <a:gridCol w="1766264">
                  <a:extLst>
                    <a:ext uri="{9D8B030D-6E8A-4147-A177-3AD203B41FA5}">
                      <a16:colId xmlns:a16="http://schemas.microsoft.com/office/drawing/2014/main" val="4130998667"/>
                    </a:ext>
                  </a:extLst>
                </a:gridCol>
                <a:gridCol w="1974911">
                  <a:extLst>
                    <a:ext uri="{9D8B030D-6E8A-4147-A177-3AD203B41FA5}">
                      <a16:colId xmlns:a16="http://schemas.microsoft.com/office/drawing/2014/main" val="195731643"/>
                    </a:ext>
                  </a:extLst>
                </a:gridCol>
                <a:gridCol w="4918587">
                  <a:extLst>
                    <a:ext uri="{9D8B030D-6E8A-4147-A177-3AD203B41FA5}">
                      <a16:colId xmlns:a16="http://schemas.microsoft.com/office/drawing/2014/main" val="106802186"/>
                    </a:ext>
                  </a:extLst>
                </a:gridCol>
                <a:gridCol w="1380246">
                  <a:extLst>
                    <a:ext uri="{9D8B030D-6E8A-4147-A177-3AD203B41FA5}">
                      <a16:colId xmlns:a16="http://schemas.microsoft.com/office/drawing/2014/main" val="4256909430"/>
                    </a:ext>
                  </a:extLst>
                </a:gridCol>
              </a:tblGrid>
              <a:tr h="438020">
                <a:tc>
                  <a:txBody>
                    <a:bodyPr/>
                    <a:lstStyle/>
                    <a:p>
                      <a:pPr algn="ctr" fontAlgn="t"/>
                      <a:endParaRPr lang="en-GB" sz="1200" dirty="0">
                        <a:solidFill>
                          <a:schemeClr val="bg1"/>
                        </a:solidFill>
                        <a:effectLst/>
                        <a:latin typeface="Arial" panose="020B0604020202020204" pitchFamily="34" charset="0"/>
                        <a:cs typeface="Arial" panose="020B0604020202020204" pitchFamily="34" charset="0"/>
                      </a:endParaRPr>
                    </a:p>
                    <a:p>
                      <a:pPr algn="ctr" rtl="0" fontAlgn="base"/>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ctr" rtl="0" fontAlgn="base"/>
                      <a:r>
                        <a:rPr lang="en-GB" sz="1200" b="1" dirty="0">
                          <a:solidFill>
                            <a:schemeClr val="bg1"/>
                          </a:solidFill>
                          <a:effectLst/>
                          <a:latin typeface="Arial" panose="020B0604020202020204" pitchFamily="34" charset="0"/>
                          <a:cs typeface="Arial" panose="020B0604020202020204" pitchFamily="34" charset="0"/>
                        </a:rPr>
                        <a:t>Spend</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ctr" rtl="0" fontAlgn="base"/>
                      <a:r>
                        <a:rPr lang="en-GB" sz="1200" b="1" dirty="0">
                          <a:solidFill>
                            <a:schemeClr val="bg1"/>
                          </a:solidFill>
                          <a:effectLst/>
                          <a:latin typeface="Arial" panose="020B0604020202020204" pitchFamily="34" charset="0"/>
                          <a:cs typeface="Arial" panose="020B0604020202020204" pitchFamily="34" charset="0"/>
                        </a:rPr>
                        <a:t>Performance to Outputs</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ctr" rtl="0" fontAlgn="base"/>
                      <a:r>
                        <a:rPr lang="en-GB" sz="1200" b="1" dirty="0">
                          <a:solidFill>
                            <a:schemeClr val="bg1"/>
                          </a:solidFill>
                          <a:effectLst/>
                          <a:latin typeface="Arial" panose="020B0604020202020204" pitchFamily="34" charset="0"/>
                          <a:cs typeface="Arial" panose="020B0604020202020204" pitchFamily="34" charset="0"/>
                        </a:rPr>
                        <a:t>RAG Rating</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965066063"/>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Birmingham</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Green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1797046587"/>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Dudley</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Green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1480711861"/>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Coventry</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US" sz="1400" b="0" dirty="0">
                          <a:solidFill>
                            <a:srgbClr val="000000"/>
                          </a:solidFill>
                          <a:effectLst/>
                          <a:latin typeface="Arial" panose="020B0604020202020204" pitchFamily="34" charset="0"/>
                          <a:cs typeface="Arial" panose="020B0604020202020204" pitchFamily="34" charset="0"/>
                        </a:rPr>
                        <a:t>At risk</a:t>
                      </a:r>
                      <a:endParaRPr lang="en-US"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US" sz="1400" b="0" dirty="0">
                          <a:solidFill>
                            <a:srgbClr val="000000"/>
                          </a:solidFill>
                          <a:effectLst/>
                          <a:latin typeface="Arial" panose="020B0604020202020204" pitchFamily="34" charset="0"/>
                          <a:cs typeface="Arial" panose="020B0604020202020204" pitchFamily="34" charset="0"/>
                        </a:rPr>
                        <a:t>At risk (low levels forecast on original Investment Plan) </a:t>
                      </a:r>
                      <a:endParaRPr lang="en-US"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Red*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1244644696"/>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Sandwell</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Green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3549247147"/>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Solihull</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US" sz="1400" b="0" dirty="0">
                          <a:solidFill>
                            <a:srgbClr val="000000"/>
                          </a:solidFill>
                          <a:effectLst/>
                          <a:latin typeface="Arial" panose="020B0604020202020204" pitchFamily="34" charset="0"/>
                          <a:cs typeface="Arial" panose="020B0604020202020204" pitchFamily="34" charset="0"/>
                        </a:rPr>
                        <a:t>Some to move from </a:t>
                      </a:r>
                      <a:r>
                        <a:rPr lang="en-US" sz="1400" b="0" dirty="0" err="1">
                          <a:solidFill>
                            <a:srgbClr val="000000"/>
                          </a:solidFill>
                          <a:effectLst/>
                          <a:latin typeface="Arial" panose="020B0604020202020204" pitchFamily="34" charset="0"/>
                          <a:cs typeface="Arial" panose="020B0604020202020204" pitchFamily="34" charset="0"/>
                        </a:rPr>
                        <a:t>Yr</a:t>
                      </a:r>
                      <a:r>
                        <a:rPr lang="en-US" sz="1400" b="0" dirty="0">
                          <a:solidFill>
                            <a:srgbClr val="000000"/>
                          </a:solidFill>
                          <a:effectLst/>
                          <a:latin typeface="Arial" panose="020B0604020202020204" pitchFamily="34" charset="0"/>
                          <a:cs typeface="Arial" panose="020B0604020202020204" pitchFamily="34" charset="0"/>
                        </a:rPr>
                        <a:t> 1 to </a:t>
                      </a:r>
                      <a:r>
                        <a:rPr lang="en-US" sz="1400" b="0" dirty="0" err="1">
                          <a:solidFill>
                            <a:srgbClr val="000000"/>
                          </a:solidFill>
                          <a:effectLst/>
                          <a:latin typeface="Arial" panose="020B0604020202020204" pitchFamily="34" charset="0"/>
                          <a:cs typeface="Arial" panose="020B0604020202020204" pitchFamily="34" charset="0"/>
                        </a:rPr>
                        <a:t>Yr</a:t>
                      </a:r>
                      <a:r>
                        <a:rPr lang="en-US" sz="1400" b="0" dirty="0">
                          <a:solidFill>
                            <a:srgbClr val="000000"/>
                          </a:solidFill>
                          <a:effectLst/>
                          <a:latin typeface="Arial" panose="020B0604020202020204" pitchFamily="34" charset="0"/>
                          <a:cs typeface="Arial" panose="020B0604020202020204" pitchFamily="34" charset="0"/>
                        </a:rPr>
                        <a:t> 2 </a:t>
                      </a:r>
                      <a:endParaRPr lang="en-US"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Amber**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994717544"/>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Walsall</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Green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588870332"/>
                  </a:ext>
                </a:extLst>
              </a:tr>
              <a:tr h="302569">
                <a:tc>
                  <a:txBody>
                    <a:bodyPr/>
                    <a:lstStyle/>
                    <a:p>
                      <a:pPr algn="l" rtl="0" fontAlgn="base"/>
                      <a:r>
                        <a:rPr lang="en-GB" sz="1200" b="1" dirty="0">
                          <a:solidFill>
                            <a:schemeClr val="bg1"/>
                          </a:solidFill>
                          <a:effectLst/>
                          <a:latin typeface="Arial" panose="020B0604020202020204" pitchFamily="34" charset="0"/>
                          <a:cs typeface="Arial" panose="020B0604020202020204" pitchFamily="34" charset="0"/>
                        </a:rPr>
                        <a:t>Wolverhampton</a:t>
                      </a:r>
                      <a:r>
                        <a:rPr lang="en-GB" sz="1200" b="0" dirty="0">
                          <a:solidFill>
                            <a:schemeClr val="bg1"/>
                          </a:solidFill>
                          <a:effectLst/>
                          <a:latin typeface="Arial" panose="020B0604020202020204" pitchFamily="34" charset="0"/>
                          <a:cs typeface="Arial" panose="020B0604020202020204" pitchFamily="34" charset="0"/>
                        </a:rPr>
                        <a:t> </a:t>
                      </a:r>
                      <a:endParaRPr lang="en-GB" sz="1200" b="0" i="0" dirty="0">
                        <a:solidFill>
                          <a:schemeClr val="bg1"/>
                        </a:solidFill>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On track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tc>
                  <a:txBody>
                    <a:bodyPr/>
                    <a:lstStyle/>
                    <a:p>
                      <a:pPr algn="l" rtl="0" fontAlgn="base"/>
                      <a:r>
                        <a:rPr lang="en-GB" sz="1400" b="0" dirty="0">
                          <a:solidFill>
                            <a:srgbClr val="000000"/>
                          </a:solidFill>
                          <a:effectLst/>
                          <a:latin typeface="Arial" panose="020B0604020202020204" pitchFamily="34" charset="0"/>
                          <a:cs typeface="Arial" panose="020B0604020202020204" pitchFamily="34" charset="0"/>
                        </a:rPr>
                        <a:t>Green </a:t>
                      </a:r>
                      <a:endParaRPr lang="en-GB" sz="1400" b="0" i="0" dirty="0">
                        <a:effectLst/>
                        <a:latin typeface="Arial" panose="020B0604020202020204" pitchFamily="34" charset="0"/>
                        <a:cs typeface="Arial" panose="020B0604020202020204" pitchFamily="34" charset="0"/>
                      </a:endParaRPr>
                    </a:p>
                  </a:txBody>
                  <a:tcPr marL="78639" marR="78639" marT="39319" marB="39319" anchor="ctr"/>
                </a:tc>
                <a:extLst>
                  <a:ext uri="{0D108BD9-81ED-4DB2-BD59-A6C34878D82A}">
                    <a16:rowId xmlns:a16="http://schemas.microsoft.com/office/drawing/2014/main" val="333237445"/>
                  </a:ext>
                </a:extLst>
              </a:tr>
            </a:tbl>
          </a:graphicData>
        </a:graphic>
      </p:graphicFrame>
      <p:pic>
        <p:nvPicPr>
          <p:cNvPr id="5" name="Picture 4" descr="A picture containing text, clipart&#10;&#10;Description automatically generated">
            <a:extLst>
              <a:ext uri="{FF2B5EF4-FFF2-40B4-BE49-F238E27FC236}">
                <a16:creationId xmlns:a16="http://schemas.microsoft.com/office/drawing/2014/main" id="{1B698989-B0EF-289D-91A6-9DE8E26E59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364" y="6024648"/>
            <a:ext cx="1904354" cy="759082"/>
          </a:xfrm>
          <a:prstGeom prst="rect">
            <a:avLst/>
          </a:prstGeom>
          <a:noFill/>
          <a:ln>
            <a:noFill/>
          </a:ln>
        </p:spPr>
      </p:pic>
      <p:sp>
        <p:nvSpPr>
          <p:cNvPr id="3" name="TextBox 2">
            <a:extLst>
              <a:ext uri="{FF2B5EF4-FFF2-40B4-BE49-F238E27FC236}">
                <a16:creationId xmlns:a16="http://schemas.microsoft.com/office/drawing/2014/main" id="{27E102BB-F61A-3057-CE7E-A444E856420E}"/>
              </a:ext>
            </a:extLst>
          </p:cNvPr>
          <p:cNvSpPr txBox="1"/>
          <p:nvPr/>
        </p:nvSpPr>
        <p:spPr>
          <a:xfrm>
            <a:off x="838199" y="4439570"/>
            <a:ext cx="10040008" cy="738664"/>
          </a:xfrm>
          <a:prstGeom prst="rect">
            <a:avLst/>
          </a:prstGeom>
          <a:noFill/>
        </p:spPr>
        <p:txBody>
          <a:bodyPr wrap="square" rtlCol="0">
            <a:spAutoFit/>
          </a:bodyPr>
          <a:lstStyle/>
          <a:p>
            <a:pPr algn="just" rtl="0" fontAlgn="base"/>
            <a:r>
              <a:rPr lang="en-US" sz="1400" b="0" i="0" dirty="0">
                <a:solidFill>
                  <a:srgbClr val="000000"/>
                </a:solidFill>
                <a:effectLst/>
                <a:latin typeface="Arial" panose="020B0604020202020204" pitchFamily="34" charset="0"/>
              </a:rPr>
              <a:t>* Coventry City Council are currently rated RED, this is due to an underspend in year 1 – credible plan will be submitted</a:t>
            </a:r>
            <a:endParaRPr lang="en-US" sz="1400" b="0" i="0" dirty="0">
              <a:solidFill>
                <a:srgbClr val="000000"/>
              </a:solidFill>
              <a:effectLst/>
              <a:latin typeface="Segoe UI" panose="020B0502040204020203" pitchFamily="34" charset="0"/>
            </a:endParaRPr>
          </a:p>
          <a:p>
            <a:pPr algn="just" rtl="0" fontAlgn="base"/>
            <a:r>
              <a:rPr lang="en-US" sz="1400" b="0" i="0" dirty="0">
                <a:solidFill>
                  <a:srgbClr val="000000"/>
                </a:solidFill>
                <a:effectLst/>
                <a:latin typeface="Arial" panose="020B0604020202020204" pitchFamily="34" charset="0"/>
              </a:rPr>
              <a:t>**</a:t>
            </a:r>
            <a:r>
              <a:rPr lang="en-US" sz="1400" b="0" i="0" dirty="0">
                <a:solidFill>
                  <a:srgbClr val="000000"/>
                </a:solidFill>
                <a:effectLst/>
                <a:latin typeface="Calibri" panose="020F0502020204030204" pitchFamily="34" charset="0"/>
              </a:rPr>
              <a:t> </a:t>
            </a:r>
            <a:r>
              <a:rPr lang="en-US" sz="1400" b="0" i="0" dirty="0">
                <a:solidFill>
                  <a:srgbClr val="000000"/>
                </a:solidFill>
                <a:effectLst/>
                <a:latin typeface="Arial" panose="020B0604020202020204" pitchFamily="34" charset="0"/>
              </a:rPr>
              <a:t>Solihull MBC are currently rated as AMBER due to the movement of some outputs &amp; outcomes from Year 1 projects into Year 2. Whilst not seen as a </a:t>
            </a:r>
            <a:r>
              <a:rPr lang="en-US" sz="1400" b="0" i="0" dirty="0" err="1">
                <a:solidFill>
                  <a:srgbClr val="000000"/>
                </a:solidFill>
                <a:effectLst/>
                <a:latin typeface="Arial" panose="020B0604020202020204" pitchFamily="34" charset="0"/>
              </a:rPr>
              <a:t>programme</a:t>
            </a:r>
            <a:r>
              <a:rPr lang="en-US" sz="1400" b="0" i="0" dirty="0">
                <a:solidFill>
                  <a:srgbClr val="000000"/>
                </a:solidFill>
                <a:effectLst/>
                <a:latin typeface="Arial" panose="020B0604020202020204" pitchFamily="34" charset="0"/>
              </a:rPr>
              <a:t>-level concern, it is noted that this will impact Year 1 performance.</a:t>
            </a:r>
            <a:endParaRPr lang="en-US" sz="1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8944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2A65-1B70-5A78-D8B0-281912517ECF}"/>
              </a:ext>
            </a:extLst>
          </p:cNvPr>
          <p:cNvSpPr>
            <a:spLocks noGrp="1"/>
          </p:cNvSpPr>
          <p:nvPr>
            <p:ph type="title"/>
          </p:nvPr>
        </p:nvSpPr>
        <p:spPr/>
        <p:txBody>
          <a:bodyPr/>
          <a:lstStyle/>
          <a:p>
            <a:r>
              <a:rPr lang="en-US" dirty="0"/>
              <a:t>Credible Plan</a:t>
            </a:r>
            <a:endParaRPr lang="en-GB" dirty="0"/>
          </a:p>
        </p:txBody>
      </p:sp>
      <p:sp>
        <p:nvSpPr>
          <p:cNvPr id="3" name="Content Placeholder 2">
            <a:extLst>
              <a:ext uri="{FF2B5EF4-FFF2-40B4-BE49-F238E27FC236}">
                <a16:creationId xmlns:a16="http://schemas.microsoft.com/office/drawing/2014/main" id="{4C2E40BD-E047-1D9E-DE90-1954A4DD6B09}"/>
              </a:ext>
            </a:extLst>
          </p:cNvPr>
          <p:cNvSpPr>
            <a:spLocks noGrp="1"/>
          </p:cNvSpPr>
          <p:nvPr>
            <p:ph idx="1"/>
          </p:nvPr>
        </p:nvSpPr>
        <p:spPr/>
        <p:txBody>
          <a:bodyPr vert="horz" lIns="91440" tIns="45720" rIns="91440" bIns="45720" rtlCol="0" anchor="t">
            <a:normAutofit/>
          </a:bodyPr>
          <a:lstStyle/>
          <a:p>
            <a:pPr algn="just" fontAlgn="base"/>
            <a:r>
              <a:rPr lang="en-US" sz="1900" b="0" dirty="0">
                <a:solidFill>
                  <a:srgbClr val="000000"/>
                </a:solidFill>
                <a:effectLst/>
                <a:latin typeface="Arial"/>
                <a:cs typeface="Arial"/>
              </a:rPr>
              <a:t>A Credible plan will be submitted as part of the </a:t>
            </a:r>
            <a:r>
              <a:rPr lang="en-US" sz="1900" dirty="0">
                <a:solidFill>
                  <a:srgbClr val="0B0C0C"/>
                </a:solidFill>
                <a:latin typeface="Arial"/>
                <a:cs typeface="Arial"/>
              </a:rPr>
              <a:t>end of 2022-23 Financial Year report, due at the end of April 2023, </a:t>
            </a:r>
            <a:r>
              <a:rPr lang="en-US" sz="1900" b="0" dirty="0">
                <a:solidFill>
                  <a:srgbClr val="000000"/>
                </a:solidFill>
                <a:effectLst/>
                <a:latin typeface="Arial"/>
                <a:cs typeface="Arial"/>
              </a:rPr>
              <a:t>in line with DLUHC </a:t>
            </a:r>
            <a:r>
              <a:rPr lang="en-US" sz="1900" dirty="0">
                <a:solidFill>
                  <a:srgbClr val="000000"/>
                </a:solidFill>
                <a:latin typeface="Arial"/>
                <a:cs typeface="Arial"/>
              </a:rPr>
              <a:t>guidance for Year 1 underspend to be reprofiled.</a:t>
            </a:r>
          </a:p>
          <a:p>
            <a:pPr algn="just" fontAlgn="base"/>
            <a:r>
              <a:rPr lang="en-US" sz="1800" b="0" i="0" dirty="0">
                <a:solidFill>
                  <a:srgbClr val="000000"/>
                </a:solidFill>
                <a:effectLst/>
                <a:latin typeface="Arial"/>
                <a:cs typeface="Arial"/>
              </a:rPr>
              <a:t>Coventry City Council reprofile £</a:t>
            </a:r>
            <a:r>
              <a:rPr lang="en-GB" sz="1800" b="0" i="0" dirty="0">
                <a:solidFill>
                  <a:srgbClr val="000000"/>
                </a:solidFill>
                <a:effectLst/>
                <a:latin typeface="Arial"/>
                <a:cs typeface="Arial"/>
              </a:rPr>
              <a:t>628,495.</a:t>
            </a:r>
            <a:r>
              <a:rPr lang="en-US" sz="1800" dirty="0">
                <a:solidFill>
                  <a:srgbClr val="000000"/>
                </a:solidFill>
                <a:latin typeface="Arial"/>
                <a:cs typeface="Arial"/>
              </a:rPr>
              <a:t> </a:t>
            </a:r>
            <a:endParaRPr lang="en-US"/>
          </a:p>
          <a:p>
            <a:pPr marL="285750" indent="-285750" algn="just" fontAlgn="base">
              <a:buFont typeface="Arial" panose="020B0604020202020204" pitchFamily="34" charset="0"/>
              <a:buChar char="•"/>
            </a:pPr>
            <a:r>
              <a:rPr lang="en-US" sz="1600" b="0" i="0" dirty="0">
                <a:solidFill>
                  <a:srgbClr val="000000"/>
                </a:solidFill>
                <a:effectLst/>
                <a:latin typeface="Arial"/>
                <a:cs typeface="Arial"/>
              </a:rPr>
              <a:t>Timing of internal cabinet approval of the SPF Grant Agreement meant that whilst procurement activity commenced in February, they were unable to spend year 1 within required timelines. </a:t>
            </a:r>
            <a:r>
              <a:rPr lang="en-US" sz="1600" dirty="0">
                <a:solidFill>
                  <a:srgbClr val="000000"/>
                </a:solidFill>
                <a:latin typeface="Arial"/>
                <a:cs typeface="Arial"/>
              </a:rPr>
              <a:t> </a:t>
            </a:r>
            <a:endParaRPr lang="en-US"/>
          </a:p>
          <a:p>
            <a:pPr algn="just" fontAlgn="base"/>
            <a:r>
              <a:rPr lang="en-US" sz="1800" b="0" i="0" dirty="0">
                <a:solidFill>
                  <a:srgbClr val="0B0C0C"/>
                </a:solidFill>
                <a:effectLst/>
                <a:latin typeface="Arial"/>
                <a:cs typeface="Arial"/>
              </a:rPr>
              <a:t>Regional Business </a:t>
            </a:r>
            <a:r>
              <a:rPr lang="en-US" sz="1800" dirty="0">
                <a:solidFill>
                  <a:srgbClr val="0B0C0C"/>
                </a:solidFill>
                <a:latin typeface="Arial"/>
                <a:cs typeface="Arial"/>
              </a:rPr>
              <a:t>Activity reprofile </a:t>
            </a:r>
            <a:r>
              <a:rPr lang="en-US" sz="1800" b="0" i="0" dirty="0">
                <a:solidFill>
                  <a:srgbClr val="0B0C0C"/>
                </a:solidFill>
                <a:effectLst/>
                <a:latin typeface="Arial"/>
                <a:cs typeface="Arial"/>
              </a:rPr>
              <a:t>£5.1m</a:t>
            </a:r>
            <a:r>
              <a:rPr lang="en-US" sz="1800" dirty="0">
                <a:solidFill>
                  <a:srgbClr val="0B0C0C"/>
                </a:solidFill>
                <a:latin typeface="Arial"/>
                <a:cs typeface="Arial"/>
              </a:rPr>
              <a:t> </a:t>
            </a:r>
            <a:endParaRPr lang="en-US" sz="1800" b="0" i="0" dirty="0">
              <a:solidFill>
                <a:srgbClr val="0B0C0C"/>
              </a:solidFill>
              <a:effectLst/>
              <a:latin typeface="Arial" panose="020B0604020202020204" pitchFamily="34" charset="0"/>
            </a:endParaRPr>
          </a:p>
          <a:p>
            <a:pPr marL="285750" indent="-285750" algn="just">
              <a:buChar char="•"/>
            </a:pPr>
            <a:r>
              <a:rPr lang="en-US" sz="1800" dirty="0">
                <a:latin typeface="Arial"/>
                <a:cs typeface="Arial"/>
              </a:rPr>
              <a:t>In line with the recent WMFD approval WMCA will submit a credible plan for year 1 Business Support funding  £5,150,002. The WMCA has its rational and evidence in place to support this.</a:t>
            </a:r>
            <a:endParaRPr lang="en-US">
              <a:latin typeface="Arial"/>
              <a:cs typeface="Arial"/>
            </a:endParaRPr>
          </a:p>
          <a:p>
            <a:pPr marL="285750" indent="-285750" algn="just" rtl="0" fontAlgn="base">
              <a:buFont typeface="Arial" panose="020B0604020202020204" pitchFamily="34" charset="0"/>
              <a:buChar char="•"/>
            </a:pPr>
            <a:endParaRPr lang="en-US" b="0" i="0">
              <a:solidFill>
                <a:srgbClr val="404040"/>
              </a:solidFill>
              <a:effectLst/>
              <a:latin typeface="Arial" panose="020B0604020202020204" pitchFamily="34" charset="0"/>
            </a:endParaRPr>
          </a:p>
          <a:p>
            <a:pPr marL="285750" indent="-285750" algn="just" fontAlgn="base">
              <a:buChar char="•"/>
            </a:pPr>
            <a:endParaRPr lang="en-US">
              <a:solidFill>
                <a:srgbClr val="404040"/>
              </a:solidFill>
            </a:endParaRPr>
          </a:p>
          <a:p>
            <a:endParaRPr lang="en-US"/>
          </a:p>
        </p:txBody>
      </p:sp>
      <p:pic>
        <p:nvPicPr>
          <p:cNvPr id="7" name="Picture 6" descr="A picture containing text, clipart&#10;&#10;Description automatically generated">
            <a:extLst>
              <a:ext uri="{FF2B5EF4-FFF2-40B4-BE49-F238E27FC236}">
                <a16:creationId xmlns:a16="http://schemas.microsoft.com/office/drawing/2014/main" id="{36C4C25B-E844-4D36-73DD-F85BCE0E5D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364" y="6024648"/>
            <a:ext cx="1904354" cy="759082"/>
          </a:xfrm>
          <a:prstGeom prst="rect">
            <a:avLst/>
          </a:prstGeom>
          <a:noFill/>
          <a:ln>
            <a:noFill/>
          </a:ln>
        </p:spPr>
      </p:pic>
    </p:spTree>
    <p:extLst>
      <p:ext uri="{BB962C8B-B14F-4D97-AF65-F5344CB8AC3E}">
        <p14:creationId xmlns:p14="http://schemas.microsoft.com/office/powerpoint/2010/main" val="302497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37B0-D26A-EC77-D996-D540276765B6}"/>
              </a:ext>
            </a:extLst>
          </p:cNvPr>
          <p:cNvSpPr>
            <a:spLocks noGrp="1"/>
          </p:cNvSpPr>
          <p:nvPr>
            <p:ph type="title"/>
          </p:nvPr>
        </p:nvSpPr>
        <p:spPr/>
        <p:txBody>
          <a:bodyPr/>
          <a:lstStyle/>
          <a:p>
            <a:r>
              <a:rPr lang="en-US" dirty="0"/>
              <a:t>Year 2 – Local Authority</a:t>
            </a:r>
            <a:endParaRPr lang="en-GB" dirty="0"/>
          </a:p>
        </p:txBody>
      </p:sp>
      <p:sp>
        <p:nvSpPr>
          <p:cNvPr id="3" name="Content Placeholder 2">
            <a:extLst>
              <a:ext uri="{FF2B5EF4-FFF2-40B4-BE49-F238E27FC236}">
                <a16:creationId xmlns:a16="http://schemas.microsoft.com/office/drawing/2014/main" id="{D41C2B6C-2A19-3056-A218-1CF3625C3272}"/>
              </a:ext>
            </a:extLst>
          </p:cNvPr>
          <p:cNvSpPr>
            <a:spLocks noGrp="1"/>
          </p:cNvSpPr>
          <p:nvPr>
            <p:ph idx="1"/>
          </p:nvPr>
        </p:nvSpPr>
        <p:spPr/>
        <p:txBody>
          <a:bodyPr>
            <a:normAutofit/>
          </a:bodyPr>
          <a:lstStyle/>
          <a:p>
            <a:r>
              <a:rPr lang="en-US" sz="1800" b="0" i="0" dirty="0">
                <a:solidFill>
                  <a:srgbClr val="000000"/>
                </a:solidFill>
                <a:effectLst/>
                <a:latin typeface="Arial" panose="020B0604020202020204" pitchFamily="34" charset="0"/>
              </a:rPr>
              <a:t>Project and </a:t>
            </a:r>
            <a:r>
              <a:rPr lang="en-US" sz="1800" b="0" i="0" dirty="0" err="1">
                <a:solidFill>
                  <a:srgbClr val="000000"/>
                </a:solidFill>
                <a:effectLst/>
                <a:latin typeface="Arial" panose="020B0604020202020204" pitchFamily="34" charset="0"/>
              </a:rPr>
              <a:t>programme</a:t>
            </a:r>
            <a:r>
              <a:rPr lang="en-US" sz="1800" b="0" i="0" dirty="0">
                <a:solidFill>
                  <a:srgbClr val="000000"/>
                </a:solidFill>
                <a:effectLst/>
                <a:latin typeface="Arial" panose="020B0604020202020204" pitchFamily="34" charset="0"/>
              </a:rPr>
              <a:t> submissions have been received from Local Authorities providing detailed forecast to enable oversight of deliverable and financial profiles across the </a:t>
            </a:r>
            <a:r>
              <a:rPr lang="en-US" sz="1800" b="0" i="0" dirty="0" err="1">
                <a:solidFill>
                  <a:srgbClr val="000000"/>
                </a:solidFill>
                <a:effectLst/>
                <a:latin typeface="Arial" panose="020B0604020202020204" pitchFamily="34" charset="0"/>
              </a:rPr>
              <a:t>programme</a:t>
            </a:r>
            <a:endParaRPr lang="en-US" sz="1800" b="0" i="0" dirty="0">
              <a:solidFill>
                <a:srgbClr val="000000"/>
              </a:solidFill>
              <a:effectLst/>
              <a:latin typeface="Arial" panose="020B0604020202020204" pitchFamily="34" charset="0"/>
            </a:endParaRPr>
          </a:p>
          <a:p>
            <a:r>
              <a:rPr lang="en-GB" sz="1800" dirty="0">
                <a:solidFill>
                  <a:srgbClr val="000000"/>
                </a:solidFill>
                <a:effectLst/>
                <a:latin typeface="Arial" panose="020B0604020202020204" pitchFamily="34" charset="0"/>
                <a:ea typeface="Calibri" panose="020F0502020204030204" pitchFamily="34" charset="0"/>
              </a:rPr>
              <a:t>Local allocations will be grant funded to Local Authorities including delivery of the hub and spoke business support model and programmes. </a:t>
            </a:r>
          </a:p>
          <a:p>
            <a:pPr algn="l"/>
            <a:r>
              <a:rPr lang="en-US" sz="1800" b="1" i="0" dirty="0">
                <a:solidFill>
                  <a:srgbClr val="000000"/>
                </a:solidFill>
                <a:effectLst/>
              </a:rPr>
              <a:t>Community and Place projects</a:t>
            </a:r>
          </a:p>
          <a:p>
            <a:pPr marL="171450" indent="-171450">
              <a:buFont typeface="Arial" panose="020B0604020202020204" pitchFamily="34" charset="0"/>
              <a:buChar char="•"/>
            </a:pPr>
            <a:r>
              <a:rPr lang="en-US" sz="1600" b="0" i="0" dirty="0">
                <a:solidFill>
                  <a:srgbClr val="000000"/>
                </a:solidFill>
                <a:effectLst/>
              </a:rPr>
              <a:t>Improving the spaces for residents including town </a:t>
            </a:r>
            <a:r>
              <a:rPr lang="en-US" sz="1600" b="0" i="0" dirty="0" err="1">
                <a:solidFill>
                  <a:srgbClr val="000000"/>
                </a:solidFill>
                <a:effectLst/>
              </a:rPr>
              <a:t>centre</a:t>
            </a:r>
            <a:r>
              <a:rPr lang="en-US" sz="1600" b="0" i="0" dirty="0">
                <a:solidFill>
                  <a:srgbClr val="000000"/>
                </a:solidFill>
                <a:effectLst/>
              </a:rPr>
              <a:t> and high street assets, lighting and signage, leisure sports and play facilities and green spaces. </a:t>
            </a:r>
          </a:p>
          <a:p>
            <a:pPr marL="171450" indent="-171450">
              <a:buFont typeface="Arial" panose="020B0604020202020204" pitchFamily="34" charset="0"/>
              <a:buChar char="•"/>
            </a:pPr>
            <a:r>
              <a:rPr lang="en-US" sz="1600" b="0" i="0" dirty="0">
                <a:solidFill>
                  <a:srgbClr val="000000"/>
                </a:solidFill>
                <a:effectLst/>
              </a:rPr>
              <a:t>Support for the Voluntary and Community Sector with projects </a:t>
            </a:r>
            <a:r>
              <a:rPr lang="en-US" sz="1600" b="0" i="0" dirty="0" err="1">
                <a:solidFill>
                  <a:srgbClr val="000000"/>
                </a:solidFill>
                <a:effectLst/>
              </a:rPr>
              <a:t>focussed</a:t>
            </a:r>
            <a:r>
              <a:rPr lang="en-US" sz="1600" b="0" i="0" dirty="0">
                <a:solidFill>
                  <a:srgbClr val="000000"/>
                </a:solidFill>
                <a:effectLst/>
              </a:rPr>
              <a:t> on capacity building; improvements to facilities and community spaces, reducing digital exclusion and encouraging community engagement through volunteering or activities. </a:t>
            </a:r>
          </a:p>
          <a:p>
            <a:pPr marL="171450" indent="-171450" algn="l">
              <a:buFont typeface="Arial" panose="020B0604020202020204" pitchFamily="34" charset="0"/>
              <a:buChar char="•"/>
            </a:pPr>
            <a:r>
              <a:rPr lang="en-US" sz="1600" b="0" i="0" dirty="0">
                <a:solidFill>
                  <a:srgbClr val="000000"/>
                </a:solidFill>
                <a:effectLst/>
              </a:rPr>
              <a:t>Working with residents to address anti-social </a:t>
            </a:r>
            <a:r>
              <a:rPr lang="en-US" sz="1600" b="0" i="0" dirty="0" err="1">
                <a:solidFill>
                  <a:srgbClr val="000000"/>
                </a:solidFill>
                <a:effectLst/>
              </a:rPr>
              <a:t>behaviour</a:t>
            </a:r>
            <a:r>
              <a:rPr lang="en-US" sz="1600" b="0" i="0" dirty="0">
                <a:solidFill>
                  <a:srgbClr val="000000"/>
                </a:solidFill>
                <a:effectLst/>
              </a:rPr>
              <a:t>, developing safer </a:t>
            </a:r>
            <a:r>
              <a:rPr lang="en-US" sz="1600" b="0" i="0" dirty="0" err="1">
                <a:solidFill>
                  <a:srgbClr val="000000"/>
                </a:solidFill>
                <a:effectLst/>
              </a:rPr>
              <a:t>neighbourhoods</a:t>
            </a:r>
            <a:r>
              <a:rPr lang="en-US" sz="1600" b="0" i="0" dirty="0">
                <a:solidFill>
                  <a:srgbClr val="000000"/>
                </a:solidFill>
                <a:effectLst/>
              </a:rPr>
              <a:t> and support for households around a range of cost-of living measures. </a:t>
            </a:r>
          </a:p>
          <a:p>
            <a:pPr marL="171450" indent="-171450" algn="l">
              <a:buFont typeface="Arial" panose="020B0604020202020204" pitchFamily="34" charset="0"/>
              <a:buChar char="•"/>
            </a:pPr>
            <a:r>
              <a:rPr lang="en-US" sz="1600" b="0" i="0" dirty="0">
                <a:solidFill>
                  <a:srgbClr val="000000"/>
                </a:solidFill>
                <a:effectLst/>
              </a:rPr>
              <a:t>Working with local </a:t>
            </a:r>
            <a:r>
              <a:rPr lang="en-US" sz="1600" b="0" i="0" dirty="0" err="1">
                <a:solidFill>
                  <a:srgbClr val="000000"/>
                </a:solidFill>
                <a:effectLst/>
              </a:rPr>
              <a:t>organisations</a:t>
            </a:r>
            <a:r>
              <a:rPr lang="en-US" sz="1600" b="0" i="0" dirty="0">
                <a:solidFill>
                  <a:srgbClr val="000000"/>
                </a:solidFill>
                <a:effectLst/>
              </a:rPr>
              <a:t> to increase the range of creative arts, cultural and heritage activities in local </a:t>
            </a:r>
            <a:r>
              <a:rPr lang="en-US" sz="1600" b="0" i="0" dirty="0" err="1">
                <a:solidFill>
                  <a:srgbClr val="000000"/>
                </a:solidFill>
                <a:effectLst/>
              </a:rPr>
              <a:t>neighbourhoods</a:t>
            </a:r>
            <a:r>
              <a:rPr lang="en-US" sz="1600" b="0" i="0" dirty="0">
                <a:solidFill>
                  <a:srgbClr val="000000"/>
                </a:solidFill>
                <a:effectLst/>
              </a:rPr>
              <a:t>, increasing engagement and participation. </a:t>
            </a:r>
          </a:p>
          <a:p>
            <a:endParaRPr lang="en-GB" sz="1800" dirty="0">
              <a:effectLst/>
              <a:latin typeface="Calibri" panose="020F0502020204030204" pitchFamily="34" charset="0"/>
              <a:ea typeface="Calibri" panose="020F0502020204030204" pitchFamily="34" charset="0"/>
            </a:endParaRPr>
          </a:p>
          <a:p>
            <a:endParaRPr lang="en-US" sz="2800" b="0" i="0" dirty="0">
              <a:solidFill>
                <a:srgbClr val="000000"/>
              </a:solidFill>
              <a:effectLst/>
              <a:latin typeface="Arial" panose="020B0604020202020204" pitchFamily="34" charset="0"/>
            </a:endParaRPr>
          </a:p>
          <a:p>
            <a:endParaRPr lang="en-US" sz="2800" b="0" i="0" dirty="0">
              <a:solidFill>
                <a:srgbClr val="000000"/>
              </a:solidFill>
              <a:effectLst/>
              <a:latin typeface="Arial" panose="020B0604020202020204" pitchFamily="34" charset="0"/>
            </a:endParaRPr>
          </a:p>
          <a:p>
            <a:endParaRPr lang="en-US" dirty="0">
              <a:solidFill>
                <a:srgbClr val="000000"/>
              </a:solidFill>
            </a:endParaRPr>
          </a:p>
          <a:p>
            <a:endParaRPr lang="en-GB" dirty="0"/>
          </a:p>
        </p:txBody>
      </p:sp>
      <p:pic>
        <p:nvPicPr>
          <p:cNvPr id="6" name="Picture 5" descr="A picture containing text, clipart&#10;&#10;Description automatically generated">
            <a:extLst>
              <a:ext uri="{FF2B5EF4-FFF2-40B4-BE49-F238E27FC236}">
                <a16:creationId xmlns:a16="http://schemas.microsoft.com/office/drawing/2014/main" id="{2D8FF6CD-3397-2BEB-7FAD-E588353708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364" y="6024648"/>
            <a:ext cx="1904354" cy="759082"/>
          </a:xfrm>
          <a:prstGeom prst="rect">
            <a:avLst/>
          </a:prstGeom>
          <a:noFill/>
          <a:ln>
            <a:noFill/>
          </a:ln>
        </p:spPr>
      </p:pic>
    </p:spTree>
    <p:extLst>
      <p:ext uri="{BB962C8B-B14F-4D97-AF65-F5344CB8AC3E}">
        <p14:creationId xmlns:p14="http://schemas.microsoft.com/office/powerpoint/2010/main" val="361923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2D1B-5E43-EA3B-482F-7B919B272178}"/>
              </a:ext>
            </a:extLst>
          </p:cNvPr>
          <p:cNvSpPr>
            <a:spLocks noGrp="1"/>
          </p:cNvSpPr>
          <p:nvPr>
            <p:ph type="title"/>
          </p:nvPr>
        </p:nvSpPr>
        <p:spPr/>
        <p:txBody>
          <a:bodyPr/>
          <a:lstStyle/>
          <a:p>
            <a:r>
              <a:rPr lang="en-US" dirty="0"/>
              <a:t>Year 2 - WMCA</a:t>
            </a:r>
            <a:endParaRPr lang="en-GB" dirty="0"/>
          </a:p>
        </p:txBody>
      </p:sp>
      <p:sp>
        <p:nvSpPr>
          <p:cNvPr id="3" name="Content Placeholder 2">
            <a:extLst>
              <a:ext uri="{FF2B5EF4-FFF2-40B4-BE49-F238E27FC236}">
                <a16:creationId xmlns:a16="http://schemas.microsoft.com/office/drawing/2014/main" id="{B1B66242-67DE-A962-1DEB-38958D41CC3F}"/>
              </a:ext>
            </a:extLst>
          </p:cNvPr>
          <p:cNvSpPr>
            <a:spLocks noGrp="1"/>
          </p:cNvSpPr>
          <p:nvPr>
            <p:ph idx="1"/>
          </p:nvPr>
        </p:nvSpPr>
        <p:spPr/>
        <p:txBody>
          <a:bodyPr>
            <a:normAutofit fontScale="92500"/>
          </a:bodyPr>
          <a:lstStyle/>
          <a:p>
            <a:r>
              <a:rPr lang="en-US" dirty="0"/>
              <a:t>Evaluation </a:t>
            </a:r>
          </a:p>
          <a:p>
            <a:pPr marL="457200" indent="-457200">
              <a:buFont typeface="Arial" panose="020B0604020202020204" pitchFamily="34" charset="0"/>
              <a:buChar char="•"/>
            </a:pPr>
            <a:r>
              <a:rPr lang="en-US" dirty="0"/>
              <a:t>Commissioning evaluation of Business Support</a:t>
            </a:r>
          </a:p>
          <a:p>
            <a:r>
              <a:rPr lang="en-GB" dirty="0"/>
              <a:t>Reporting Platform </a:t>
            </a:r>
          </a:p>
          <a:p>
            <a:pPr marL="457200" indent="-457200">
              <a:buFont typeface="Arial" panose="020B0604020202020204" pitchFamily="34" charset="0"/>
              <a:buChar char="•"/>
            </a:pPr>
            <a:r>
              <a:rPr lang="en-GB" dirty="0"/>
              <a:t>Developing platform for UKSPF reporting</a:t>
            </a:r>
          </a:p>
          <a:p>
            <a:r>
              <a:rPr lang="en-GB" dirty="0"/>
              <a:t>LA Workshop </a:t>
            </a:r>
          </a:p>
          <a:p>
            <a:pPr marL="457200" indent="-457200">
              <a:buFont typeface="Arial" panose="020B0604020202020204" pitchFamily="34" charset="0"/>
              <a:buChar char="•"/>
            </a:pPr>
            <a:r>
              <a:rPr lang="en-GB" dirty="0"/>
              <a:t>UKSPF project leads reviewing Output and Outcome definitions</a:t>
            </a:r>
          </a:p>
          <a:p>
            <a:r>
              <a:rPr lang="en-GB" dirty="0"/>
              <a:t>People and Skills  </a:t>
            </a:r>
          </a:p>
          <a:p>
            <a:pPr marL="457200" indent="-457200">
              <a:buFont typeface="Arial" panose="020B0604020202020204" pitchFamily="34" charset="0"/>
              <a:buChar char="•"/>
            </a:pPr>
            <a:r>
              <a:rPr lang="en-GB" dirty="0"/>
              <a:t>Working with LA officers on UKSPF priorities in line with the wider skills landscape</a:t>
            </a:r>
          </a:p>
          <a:p>
            <a:endParaRPr lang="en-GB" dirty="0"/>
          </a:p>
        </p:txBody>
      </p:sp>
      <p:pic>
        <p:nvPicPr>
          <p:cNvPr id="4" name="Picture 3" descr="A picture containing text, clipart&#10;&#10;Description automatically generated">
            <a:extLst>
              <a:ext uri="{FF2B5EF4-FFF2-40B4-BE49-F238E27FC236}">
                <a16:creationId xmlns:a16="http://schemas.microsoft.com/office/drawing/2014/main" id="{85929714-D968-C812-6E41-ABDE08B152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364" y="6024648"/>
            <a:ext cx="1904354" cy="759082"/>
          </a:xfrm>
          <a:prstGeom prst="rect">
            <a:avLst/>
          </a:prstGeom>
          <a:noFill/>
          <a:ln>
            <a:noFill/>
          </a:ln>
        </p:spPr>
      </p:pic>
    </p:spTree>
    <p:extLst>
      <p:ext uri="{BB962C8B-B14F-4D97-AF65-F5344CB8AC3E}">
        <p14:creationId xmlns:p14="http://schemas.microsoft.com/office/powerpoint/2010/main" val="366411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31765"/>
      </a:hlink>
      <a:folHlink>
        <a:srgbClr val="D317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anchor="t" anchorCtr="0"/>
      <a:lstStyle>
        <a:defPPr marL="342900" marR="0" indent="-342900" algn="l" defTabSz="457200" rtl="0" eaLnBrk="1" fontAlgn="auto" latinLnBrk="0" hangingPunct="1">
          <a:lnSpc>
            <a:spcPct val="100000"/>
          </a:lnSpc>
          <a:spcBef>
            <a:spcPct val="20000"/>
          </a:spcBef>
          <a:spcAft>
            <a:spcPts val="0"/>
          </a:spcAft>
          <a:buClrTx/>
          <a:buSzTx/>
          <a:buFont typeface="Wingdings" charset="2"/>
          <a:buNone/>
          <a:tabLst/>
          <a:defRPr sz="2200" baseline="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de title goes here">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BC-corporate-presentation-V-01-4x3.potx" id="{2015852D-4CC9-427E-9F64-5E66B682BAD1}" vid="{1E9AFB75-C8B7-4A69-A082-1FBC84DD901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b6c61d1-1f37-48a6-a76f-beb2da644a21">
      <UserInfo>
        <DisplayName>Lisa Hamilton</DisplayName>
        <AccountId>20</AccountId>
        <AccountType/>
      </UserInfo>
      <UserInfo>
        <DisplayName>Lisa Hughes</DisplayName>
        <AccountId>52</AccountId>
        <AccountType/>
      </UserInfo>
    </SharedWithUsers>
    <lcf76f155ced4ddcb4097134ff3c332f xmlns="319846c4-8451-433c-9a58-b485a37bf723">
      <Terms xmlns="http://schemas.microsoft.com/office/infopath/2007/PartnerControls"/>
    </lcf76f155ced4ddcb4097134ff3c332f>
    <TaxCatchAll xmlns="8b6c61d1-1f37-48a6-a76f-beb2da644a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3C36B4FB91304ABF8B83D419D806A2" ma:contentTypeVersion="15" ma:contentTypeDescription="Create a new document." ma:contentTypeScope="" ma:versionID="b1c6b56554c6d9d58aca45c3443a3158">
  <xsd:schema xmlns:xsd="http://www.w3.org/2001/XMLSchema" xmlns:xs="http://www.w3.org/2001/XMLSchema" xmlns:p="http://schemas.microsoft.com/office/2006/metadata/properties" xmlns:ns2="319846c4-8451-433c-9a58-b485a37bf723" xmlns:ns3="8b6c61d1-1f37-48a6-a76f-beb2da644a21" targetNamespace="http://schemas.microsoft.com/office/2006/metadata/properties" ma:root="true" ma:fieldsID="86947312e16839285aaad030f01fcd4e" ns2:_="" ns3:_="">
    <xsd:import namespace="319846c4-8451-433c-9a58-b485a37bf723"/>
    <xsd:import namespace="8b6c61d1-1f37-48a6-a76f-beb2da644a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846c4-8451-433c-9a58-b485a37bf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49b27d-a8f4-4e0a-9d7a-7a66872d4e4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6c61d1-1f37-48a6-a76f-beb2da644a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c299524-a558-4f31-bc92-aa7d292efad2}" ma:internalName="TaxCatchAll" ma:showField="CatchAllData" ma:web="8b6c61d1-1f37-48a6-a76f-beb2da644a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2545D-0E21-494A-B0AD-059A2517158F}">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terms/"/>
    <ds:schemaRef ds:uri="http://www.w3.org/XML/1998/namespace"/>
    <ds:schemaRef ds:uri="http://schemas.microsoft.com/office/infopath/2007/PartnerControls"/>
    <ds:schemaRef ds:uri="8b6c61d1-1f37-48a6-a76f-beb2da644a21"/>
    <ds:schemaRef ds:uri="319846c4-8451-433c-9a58-b485a37bf723"/>
  </ds:schemaRefs>
</ds:datastoreItem>
</file>

<file path=customXml/itemProps2.xml><?xml version="1.0" encoding="utf-8"?>
<ds:datastoreItem xmlns:ds="http://schemas.openxmlformats.org/officeDocument/2006/customXml" ds:itemID="{41327E9F-B5BC-4182-81F9-169CD56ADA7C}">
  <ds:schemaRefs>
    <ds:schemaRef ds:uri="http://schemas.microsoft.com/sharepoint/v3/contenttype/forms"/>
  </ds:schemaRefs>
</ds:datastoreItem>
</file>

<file path=customXml/itemProps3.xml><?xml version="1.0" encoding="utf-8"?>
<ds:datastoreItem xmlns:ds="http://schemas.openxmlformats.org/officeDocument/2006/customXml" ds:itemID="{9EC1B681-27C1-4C71-ACE4-45EFCF5FFDCA}"/>
</file>

<file path=docProps/app.xml><?xml version="1.0" encoding="utf-8"?>
<Properties xmlns="http://schemas.openxmlformats.org/officeDocument/2006/extended-properties" xmlns:vt="http://schemas.openxmlformats.org/officeDocument/2006/docPropsVTypes">
  <Template/>
  <TotalTime>3501</TotalTime>
  <Words>1682</Words>
  <Application>Microsoft Office PowerPoint</Application>
  <PresentationFormat>Widescreen</PresentationFormat>
  <Paragraphs>211</Paragraphs>
  <Slides>17</Slides>
  <Notes>4</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Office Theme</vt:lpstr>
      <vt:lpstr>Office Theme</vt:lpstr>
      <vt:lpstr>1_Office Theme</vt:lpstr>
      <vt:lpstr>Office Theme</vt:lpstr>
      <vt:lpstr>Slide title goes here</vt:lpstr>
      <vt:lpstr>1_Office Theme</vt:lpstr>
      <vt:lpstr>Office Theme</vt:lpstr>
      <vt:lpstr>Office Theme</vt:lpstr>
      <vt:lpstr>Office Theme</vt:lpstr>
      <vt:lpstr>UK Shared Prosperity Fund  Local Partnership Group </vt:lpstr>
      <vt:lpstr>Background</vt:lpstr>
      <vt:lpstr>Investment Plan</vt:lpstr>
      <vt:lpstr>Timeline</vt:lpstr>
      <vt:lpstr>Reporting</vt:lpstr>
      <vt:lpstr>Year 1 Position</vt:lpstr>
      <vt:lpstr>Credible Plan</vt:lpstr>
      <vt:lpstr>Year 2 – Local Authority</vt:lpstr>
      <vt:lpstr>Year 2 - WMCA</vt:lpstr>
      <vt:lpstr>PowerPoint Presentation</vt:lpstr>
      <vt:lpstr>Wolverhampton’s Communities and Place Interventions</vt:lpstr>
      <vt:lpstr>PowerPoint Presentation</vt:lpstr>
      <vt:lpstr>Year 1 Update - Communities and Place</vt:lpstr>
      <vt:lpstr>PowerPoint Presentation</vt:lpstr>
      <vt:lpstr>Dudley UKPSF Year 1 Activity</vt:lpstr>
      <vt:lpstr>PowerPoint Presentation</vt:lpstr>
      <vt:lpstr>PowerPoint Presentation</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Ainge</dc:creator>
  <cp:lastModifiedBy>Claire Fitzgerald</cp:lastModifiedBy>
  <cp:revision>335</cp:revision>
  <dcterms:created xsi:type="dcterms:W3CDTF">2018-06-19T13:56:28Z</dcterms:created>
  <dcterms:modified xsi:type="dcterms:W3CDTF">2023-03-22T18:19:36Z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0x010100F63C36B4FB91304ABF8B83D419D806A2</vt:lpwstr>
  </property>
  <property fmtid="{D5CDD505-2E9C-101B-9397-08002B2CF9AE}" pid="3" name="MediaServiceImageTags">
    <vt:lpwstr/>
  </property>
</Properties>
</file>